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8" r:id="rId10"/>
    <p:sldId id="265" r:id="rId11"/>
    <p:sldId id="266"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9:33:53.92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1 119,'1762'0,"-1606"-12,0-1,-41 15,90-3,-162-5,-1-1,51-16,-47 11,73-11,526-1,332 24,-912 3,103 19,-103-12,106 4,1118-15,-1251 3,49 8,31 2,732-11,-412-2,-398 2,48 10,-48-5,54 0,13-7,-3-1,176 19,-182-8,189-6,-139-6,577 3,-692 2,55 9,-54-5,51 1,920-8,-983 2,-1 2,1 0,-1 2,25 7,-24-5,1-2,-1 0,42 3,71 3,18 1,38-13,-170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9:36:10.43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51,'3202'0,"-2427"-24,38 0,1612 25,-1258-2,-978 14,4-1,658-13,-664 13,-4 1,217 5,3-10,-236-10,11-11,-1 0,1722 14,-1866-3,0-1,-1-2,36-10,-36 8,0 0,0 2,37 0,9 4,107 4,-86 18,-81-19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9:42:14.065"/>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75,'3094'0,"-3060"-1,51-10,24-1,-57 9,89-19,-33 4,-16 10,158 8,-102 3,701-3,-832 1,0 1,1 0,16 6,47 4,-44-12,-25-1,1 1,-1 1,0-1,17 5,-14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9:42:17.53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0 194,'2524'0,"-2462"-3,111-20,-16 0,7-1,-27 1,19-2,19 7,230-11,-367 27,54-8,-53 4,45 0,2423 5,-1190 3,-1289-1,52 10,-52-6,51 3,-9-9,-40-1,1 2,0 1,-1 1,50 11,-64-9</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0AE2-8A81-2D65-5166-96FFC73BC9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8DD2A-6F6C-C2DA-8AA7-3338E20495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BA87E7-AEB5-3B87-A37C-F647AA5B0A18}"/>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5" name="Footer Placeholder 4">
            <a:extLst>
              <a:ext uri="{FF2B5EF4-FFF2-40B4-BE49-F238E27FC236}">
                <a16:creationId xmlns:a16="http://schemas.microsoft.com/office/drawing/2014/main" id="{799A1897-EA15-903C-E73B-F76135503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74D28-3D2B-ACEE-4796-ADC4B279F192}"/>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247642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AEDFC-A96A-6388-1463-54C1F6146A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3DFB76-227A-EE90-BEBB-BE420859A1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2449C-FA9A-94D8-5F3F-F285CEB79D3E}"/>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5" name="Footer Placeholder 4">
            <a:extLst>
              <a:ext uri="{FF2B5EF4-FFF2-40B4-BE49-F238E27FC236}">
                <a16:creationId xmlns:a16="http://schemas.microsoft.com/office/drawing/2014/main" id="{FD746478-F763-7AC8-50E2-C5FCD35E0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C4E511-4A61-C5CE-13BB-B6163340D526}"/>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395386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D127CD-82F9-DB3A-7D3B-F125D91D2A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009C4C-59B3-AEEB-A29E-3ADB417EF7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BBA15-A1E7-9822-9589-B9EE4E41C66C}"/>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5" name="Footer Placeholder 4">
            <a:extLst>
              <a:ext uri="{FF2B5EF4-FFF2-40B4-BE49-F238E27FC236}">
                <a16:creationId xmlns:a16="http://schemas.microsoft.com/office/drawing/2014/main" id="{911FBCCF-309A-AB3A-F7F8-7BD30DA87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7AA13-E933-F600-1138-19745F7C205B}"/>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33681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FFF83-BFE9-0B72-E18D-FC7BE7421A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6051CC-7CD3-20A2-1A2B-FB039654B5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C2BF8-8238-E34C-A43A-172AD4748DF9}"/>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5" name="Footer Placeholder 4">
            <a:extLst>
              <a:ext uri="{FF2B5EF4-FFF2-40B4-BE49-F238E27FC236}">
                <a16:creationId xmlns:a16="http://schemas.microsoft.com/office/drawing/2014/main" id="{EFB6CDB1-3E07-3543-26C0-29FA7272A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C45DF-ECCF-C79B-5366-9A203615B14D}"/>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1157801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6A60B-C11A-2DF5-F4A9-E2E888BE13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810C7D-1630-2040-FB93-33862B2E58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99808E-93B4-47D3-A720-4E28D319781D}"/>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5" name="Footer Placeholder 4">
            <a:extLst>
              <a:ext uri="{FF2B5EF4-FFF2-40B4-BE49-F238E27FC236}">
                <a16:creationId xmlns:a16="http://schemas.microsoft.com/office/drawing/2014/main" id="{09320CA1-4AB9-39FF-A10F-2B4B7FC2B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83C3F-02BF-CC6B-3216-25C13D669525}"/>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27345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B0D1-5F1E-343C-F666-11203D88EF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BD52DB-C03C-AB6D-0E3A-372A18DD47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6D2A95-CD22-3B13-701F-D640F415AD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2EFB1E-8F5A-E765-F6C9-5D166D3E4C7C}"/>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6" name="Footer Placeholder 5">
            <a:extLst>
              <a:ext uri="{FF2B5EF4-FFF2-40B4-BE49-F238E27FC236}">
                <a16:creationId xmlns:a16="http://schemas.microsoft.com/office/drawing/2014/main" id="{A80D9E7A-BBF9-7E43-2AA3-8767FD5E05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FEE18-FB40-EBA3-C53D-F6FBF07B48E4}"/>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305027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1AFBA-C8ED-C02B-D13D-CE90F1F32B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9D7210-F543-B287-0041-F281FE173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8891A9-5834-212F-AD22-E862D5784B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A6BF6-DC64-1415-AD44-DCFA0114DA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D0D04-07ED-48AB-23B3-499185214E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BD165C-3C7B-99E7-DDCC-A09D727A5AA8}"/>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8" name="Footer Placeholder 7">
            <a:extLst>
              <a:ext uri="{FF2B5EF4-FFF2-40B4-BE49-F238E27FC236}">
                <a16:creationId xmlns:a16="http://schemas.microsoft.com/office/drawing/2014/main" id="{116337AC-2A37-DBA3-11D3-85D8894626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D85017-9FB5-EEA9-0465-94636F0471BE}"/>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320985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9F62-F3C7-9AD2-DB79-DED508B9DD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6647CC-0787-40C8-EA5D-71FBDF5D17E1}"/>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4" name="Footer Placeholder 3">
            <a:extLst>
              <a:ext uri="{FF2B5EF4-FFF2-40B4-BE49-F238E27FC236}">
                <a16:creationId xmlns:a16="http://schemas.microsoft.com/office/drawing/2014/main" id="{EA67B346-1F48-2452-789B-FEC9F4F309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514634-470A-4B3F-05E3-E6FCB642F78F}"/>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177355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7F50F0-7436-7D0A-57C2-D56815B9CFD9}"/>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3" name="Footer Placeholder 2">
            <a:extLst>
              <a:ext uri="{FF2B5EF4-FFF2-40B4-BE49-F238E27FC236}">
                <a16:creationId xmlns:a16="http://schemas.microsoft.com/office/drawing/2014/main" id="{34804005-EFE9-34F9-78D1-8C25C4DF52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03D48F-04F7-6867-CCE0-99BC20F76DEC}"/>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104414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5861C-3090-2571-5E5B-9E454BC08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603F3E-034C-A7C6-4002-A90D559FED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ABDFCA-76C7-406D-66D4-8087FF1C6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26AA8-3DC5-4B49-58A4-33F0C6D84961}"/>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6" name="Footer Placeholder 5">
            <a:extLst>
              <a:ext uri="{FF2B5EF4-FFF2-40B4-BE49-F238E27FC236}">
                <a16:creationId xmlns:a16="http://schemas.microsoft.com/office/drawing/2014/main" id="{8175BFAE-0BC0-8D27-D663-849D96656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9AF39-E3B6-D6A6-7686-BAA66B83E39C}"/>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114758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59CD4-A094-4DAF-2FCA-AEFD1162B2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3F4B7-307B-21FE-A23E-0CACACFF0A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FAFB1-6F6D-A65D-0264-F852D83A5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820E6E-3127-165D-ACD2-8389FB4BAF23}"/>
              </a:ext>
            </a:extLst>
          </p:cNvPr>
          <p:cNvSpPr>
            <a:spLocks noGrp="1"/>
          </p:cNvSpPr>
          <p:nvPr>
            <p:ph type="dt" sz="half" idx="10"/>
          </p:nvPr>
        </p:nvSpPr>
        <p:spPr/>
        <p:txBody>
          <a:bodyPr/>
          <a:lstStyle/>
          <a:p>
            <a:fld id="{E91A5F0B-2BC1-49ED-9B2B-FF0C1D85F055}" type="datetimeFigureOut">
              <a:rPr lang="en-US" smtClean="0"/>
              <a:t>11/3/2023</a:t>
            </a:fld>
            <a:endParaRPr lang="en-US"/>
          </a:p>
        </p:txBody>
      </p:sp>
      <p:sp>
        <p:nvSpPr>
          <p:cNvPr id="6" name="Footer Placeholder 5">
            <a:extLst>
              <a:ext uri="{FF2B5EF4-FFF2-40B4-BE49-F238E27FC236}">
                <a16:creationId xmlns:a16="http://schemas.microsoft.com/office/drawing/2014/main" id="{16E79378-75BB-3471-DDB0-7386D3B34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6B55FB-5A42-53ED-4469-CC518E5A7550}"/>
              </a:ext>
            </a:extLst>
          </p:cNvPr>
          <p:cNvSpPr>
            <a:spLocks noGrp="1"/>
          </p:cNvSpPr>
          <p:nvPr>
            <p:ph type="sldNum" sz="quarter" idx="12"/>
          </p:nvPr>
        </p:nvSpPr>
        <p:spPr/>
        <p:txBody>
          <a:bodyPr/>
          <a:lstStyle/>
          <a:p>
            <a:fld id="{52B80149-F70C-4A5E-A374-D69D71AE44CC}" type="slidenum">
              <a:rPr lang="en-US" smtClean="0"/>
              <a:t>‹#›</a:t>
            </a:fld>
            <a:endParaRPr lang="en-US"/>
          </a:p>
        </p:txBody>
      </p:sp>
    </p:spTree>
    <p:extLst>
      <p:ext uri="{BB962C8B-B14F-4D97-AF65-F5344CB8AC3E}">
        <p14:creationId xmlns:p14="http://schemas.microsoft.com/office/powerpoint/2010/main" val="17424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78E89D-2BE8-D9BD-3860-9ECCA0270E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B59B55-02C5-6C6A-624D-FC2A0BD9C9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9640BC-453C-3F52-31BD-A0B84538DA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A5F0B-2BC1-49ED-9B2B-FF0C1D85F055}" type="datetimeFigureOut">
              <a:rPr lang="en-US" smtClean="0"/>
              <a:t>11/3/2023</a:t>
            </a:fld>
            <a:endParaRPr lang="en-US"/>
          </a:p>
        </p:txBody>
      </p:sp>
      <p:sp>
        <p:nvSpPr>
          <p:cNvPr id="5" name="Footer Placeholder 4">
            <a:extLst>
              <a:ext uri="{FF2B5EF4-FFF2-40B4-BE49-F238E27FC236}">
                <a16:creationId xmlns:a16="http://schemas.microsoft.com/office/drawing/2014/main" id="{5EA0D593-6D8B-2969-FEEA-F07B6570B3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CD7AB3-A34B-5307-2CA7-098708CCE9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80149-F70C-4A5E-A374-D69D71AE44CC}" type="slidenum">
              <a:rPr lang="en-US" smtClean="0"/>
              <a:t>‹#›</a:t>
            </a:fld>
            <a:endParaRPr lang="en-US"/>
          </a:p>
        </p:txBody>
      </p:sp>
    </p:spTree>
    <p:extLst>
      <p:ext uri="{BB962C8B-B14F-4D97-AF65-F5344CB8AC3E}">
        <p14:creationId xmlns:p14="http://schemas.microsoft.com/office/powerpoint/2010/main" val="4282041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ddit.com/r/SubredditSimulat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61768-CB20-EDBB-35C2-71A64902495C}"/>
              </a:ext>
            </a:extLst>
          </p:cNvPr>
          <p:cNvSpPr>
            <a:spLocks noGrp="1"/>
          </p:cNvSpPr>
          <p:nvPr>
            <p:ph type="title"/>
          </p:nvPr>
        </p:nvSpPr>
        <p:spPr/>
        <p:txBody>
          <a:bodyPr/>
          <a:lstStyle/>
          <a:p>
            <a:r>
              <a:rPr lang="en-US" dirty="0"/>
              <a:t>A situation</a:t>
            </a:r>
          </a:p>
        </p:txBody>
      </p:sp>
      <p:sp>
        <p:nvSpPr>
          <p:cNvPr id="3" name="Content Placeholder 2">
            <a:extLst>
              <a:ext uri="{FF2B5EF4-FFF2-40B4-BE49-F238E27FC236}">
                <a16:creationId xmlns:a16="http://schemas.microsoft.com/office/drawing/2014/main" id="{B0BA2180-5740-856D-4BC1-18ACFCFF6B2A}"/>
              </a:ext>
            </a:extLst>
          </p:cNvPr>
          <p:cNvSpPr>
            <a:spLocks noGrp="1"/>
          </p:cNvSpPr>
          <p:nvPr>
            <p:ph idx="1"/>
          </p:nvPr>
        </p:nvSpPr>
        <p:spPr>
          <a:xfrm>
            <a:off x="751936" y="1690688"/>
            <a:ext cx="10515600" cy="4351338"/>
          </a:xfrm>
        </p:spPr>
        <p:txBody>
          <a:bodyPr>
            <a:normAutofit/>
          </a:bodyPr>
          <a:lstStyle/>
          <a:p>
            <a:pPr marL="0" indent="0">
              <a:buNone/>
            </a:pPr>
            <a:r>
              <a:rPr lang="en-US" sz="2400" b="1" dirty="0">
                <a:latin typeface="Arial" panose="020B0604020202020204" pitchFamily="34" charset="0"/>
              </a:rPr>
              <a:t>I</a:t>
            </a:r>
            <a:r>
              <a:rPr lang="en-US" sz="2400" b="1" i="0" dirty="0">
                <a:effectLst/>
                <a:latin typeface="Arial" panose="020B0604020202020204" pitchFamily="34" charset="0"/>
              </a:rPr>
              <a:t>magine</a:t>
            </a:r>
            <a:r>
              <a:rPr lang="en-US" sz="2400" b="0" i="0" dirty="0">
                <a:effectLst/>
                <a:latin typeface="Arial" panose="020B0604020202020204" pitchFamily="34" charset="0"/>
              </a:rPr>
              <a:t> that you are in a world where there were two possible states for weather: sunny or rainy. You can always directly observe the current weather state, and it is guaranteed to always be one of these two states. </a:t>
            </a:r>
          </a:p>
          <a:p>
            <a:pPr marL="0" indent="0">
              <a:buNone/>
            </a:pPr>
            <a:br>
              <a:rPr lang="en-US" sz="2400" dirty="0"/>
            </a:br>
            <a:r>
              <a:rPr lang="en-US" sz="2400" dirty="0"/>
              <a:t>In this world, </a:t>
            </a:r>
            <a:r>
              <a:rPr lang="en-US" sz="2400" b="0" i="0" dirty="0">
                <a:effectLst/>
                <a:latin typeface="Arial" panose="020B0604020202020204" pitchFamily="34" charset="0"/>
              </a:rPr>
              <a:t>there is an inherent transition in this process, in that the current weather has some bearing on what the next day’s weather will be. So, you collect weather data over several years, and calculate that the chance of a sunny day occurring after a rainy day is 0.5. The chance of a rainy day occurring after a sunny day is 0.1.</a:t>
            </a:r>
            <a:endParaRPr lang="en-US" sz="2400" dirty="0"/>
          </a:p>
        </p:txBody>
      </p:sp>
    </p:spTree>
    <p:extLst>
      <p:ext uri="{BB962C8B-B14F-4D97-AF65-F5344CB8AC3E}">
        <p14:creationId xmlns:p14="http://schemas.microsoft.com/office/powerpoint/2010/main" val="270904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FD399-C3AA-D155-0D59-23CDC24E29F5}"/>
              </a:ext>
            </a:extLst>
          </p:cNvPr>
          <p:cNvSpPr>
            <a:spLocks noGrp="1"/>
          </p:cNvSpPr>
          <p:nvPr>
            <p:ph type="title"/>
          </p:nvPr>
        </p:nvSpPr>
        <p:spPr/>
        <p:txBody>
          <a:bodyPr/>
          <a:lstStyle/>
          <a:p>
            <a:r>
              <a:rPr lang="en-US" dirty="0"/>
              <a:t>Key Observations</a:t>
            </a:r>
          </a:p>
        </p:txBody>
      </p:sp>
      <p:sp>
        <p:nvSpPr>
          <p:cNvPr id="3" name="Content Placeholder 2">
            <a:extLst>
              <a:ext uri="{FF2B5EF4-FFF2-40B4-BE49-F238E27FC236}">
                <a16:creationId xmlns:a16="http://schemas.microsoft.com/office/drawing/2014/main" id="{706C1B76-F50B-1917-45A9-957A5CAA206D}"/>
              </a:ext>
            </a:extLst>
          </p:cNvPr>
          <p:cNvSpPr>
            <a:spLocks noGrp="1"/>
          </p:cNvSpPr>
          <p:nvPr>
            <p:ph idx="1"/>
          </p:nvPr>
        </p:nvSpPr>
        <p:spPr/>
        <p:txBody>
          <a:bodyPr/>
          <a:lstStyle/>
          <a:p>
            <a:r>
              <a:rPr lang="en-US" dirty="0"/>
              <a:t>Sum of row entries is 1</a:t>
            </a:r>
          </a:p>
          <a:p>
            <a:r>
              <a:rPr lang="en-US" dirty="0"/>
              <a:t>Why is sum of column entries not 1?</a:t>
            </a:r>
          </a:p>
        </p:txBody>
      </p:sp>
    </p:spTree>
    <p:extLst>
      <p:ext uri="{BB962C8B-B14F-4D97-AF65-F5344CB8AC3E}">
        <p14:creationId xmlns:p14="http://schemas.microsoft.com/office/powerpoint/2010/main" val="187329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0A0F98-7E2E-3C31-7865-8FB505E36078}"/>
              </a:ext>
            </a:extLst>
          </p:cNvPr>
          <p:cNvSpPr>
            <a:spLocks noGrp="1"/>
          </p:cNvSpPr>
          <p:nvPr>
            <p:ph type="title"/>
          </p:nvPr>
        </p:nvSpPr>
        <p:spPr/>
        <p:txBody>
          <a:bodyPr/>
          <a:lstStyle/>
          <a:p>
            <a:r>
              <a:rPr lang="en-US" dirty="0"/>
              <a:t>How does this help us solve the problem?</a:t>
            </a:r>
          </a:p>
        </p:txBody>
      </p:sp>
      <p:sp>
        <p:nvSpPr>
          <p:cNvPr id="5" name="Text Placeholder 4">
            <a:extLst>
              <a:ext uri="{FF2B5EF4-FFF2-40B4-BE49-F238E27FC236}">
                <a16:creationId xmlns:a16="http://schemas.microsoft.com/office/drawing/2014/main" id="{E1B3F5F8-AADF-DCDC-C9AF-3E970C6F9F1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56241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BF4684-866F-0015-8BD7-7B07638637AF}"/>
              </a:ext>
            </a:extLst>
          </p:cNvPr>
          <p:cNvSpPr>
            <a:spLocks noGrp="1"/>
          </p:cNvSpPr>
          <p:nvPr>
            <p:ph type="title"/>
          </p:nvPr>
        </p:nvSpPr>
        <p:spPr/>
        <p:txBody>
          <a:bodyPr/>
          <a:lstStyle/>
          <a:p>
            <a:r>
              <a:rPr lang="en-US" dirty="0"/>
              <a:t>Working backwards</a:t>
            </a:r>
          </a:p>
        </p:txBody>
      </p:sp>
      <p:sp>
        <p:nvSpPr>
          <p:cNvPr id="5" name="Content Placeholder 4">
            <a:extLst>
              <a:ext uri="{FF2B5EF4-FFF2-40B4-BE49-F238E27FC236}">
                <a16:creationId xmlns:a16="http://schemas.microsoft.com/office/drawing/2014/main" id="{2222FDB3-AE0F-4871-A8F9-7F6ECD7642D5}"/>
              </a:ext>
            </a:extLst>
          </p:cNvPr>
          <p:cNvSpPr>
            <a:spLocks noGrp="1"/>
          </p:cNvSpPr>
          <p:nvPr>
            <p:ph idx="1"/>
          </p:nvPr>
        </p:nvSpPr>
        <p:spPr>
          <a:xfrm>
            <a:off x="838200" y="1825625"/>
            <a:ext cx="10445151" cy="4351338"/>
          </a:xfrm>
        </p:spPr>
        <p:txBody>
          <a:bodyPr>
            <a:normAutofit/>
          </a:bodyPr>
          <a:lstStyle/>
          <a:p>
            <a:r>
              <a:rPr lang="en-US" dirty="0"/>
              <a:t>If our solution was a matrix, what would we want it to look like?</a:t>
            </a:r>
          </a:p>
          <a:p>
            <a:r>
              <a:rPr lang="en-US" dirty="0"/>
              <a:t>Maybe a row vector or a column vector? Where one entry represents the future state being sunny and the other represents it being rainy?</a:t>
            </a:r>
          </a:p>
          <a:p>
            <a:r>
              <a:rPr lang="en-US" dirty="0"/>
              <a:t>How would we achieve this from the previous matrix?</a:t>
            </a:r>
          </a:p>
        </p:txBody>
      </p:sp>
    </p:spTree>
    <p:extLst>
      <p:ext uri="{BB962C8B-B14F-4D97-AF65-F5344CB8AC3E}">
        <p14:creationId xmlns:p14="http://schemas.microsoft.com/office/powerpoint/2010/main" val="205778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B5201-858D-6711-B999-4AF48CDED8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B2BA40-3BEB-4FCE-1AE2-24F1A2191C02}"/>
              </a:ext>
            </a:extLst>
          </p:cNvPr>
          <p:cNvSpPr>
            <a:spLocks noGrp="1"/>
          </p:cNvSpPr>
          <p:nvPr>
            <p:ph idx="1"/>
          </p:nvPr>
        </p:nvSpPr>
        <p:spPr/>
        <p:txBody>
          <a:bodyPr/>
          <a:lstStyle/>
          <a:p>
            <a:endParaRPr lang="en-US"/>
          </a:p>
        </p:txBody>
      </p:sp>
      <p:pic>
        <p:nvPicPr>
          <p:cNvPr id="3074" name="Picture 2">
            <a:extLst>
              <a:ext uri="{FF2B5EF4-FFF2-40B4-BE49-F238E27FC236}">
                <a16:creationId xmlns:a16="http://schemas.microsoft.com/office/drawing/2014/main" id="{90D5511E-AAA5-2437-0D0B-8CE2FCE885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350" y="0"/>
            <a:ext cx="91297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1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19DD0-3813-CDC2-4D29-1C207DB13812}"/>
              </a:ext>
            </a:extLst>
          </p:cNvPr>
          <p:cNvSpPr>
            <a:spLocks noGrp="1"/>
          </p:cNvSpPr>
          <p:nvPr>
            <p:ph type="title"/>
          </p:nvPr>
        </p:nvSpPr>
        <p:spPr/>
        <p:txBody>
          <a:bodyPr/>
          <a:lstStyle/>
          <a:p>
            <a:r>
              <a:rPr lang="en-US" dirty="0"/>
              <a:t>Hmmm</a:t>
            </a:r>
          </a:p>
        </p:txBody>
      </p:sp>
      <p:sp>
        <p:nvSpPr>
          <p:cNvPr id="3" name="Content Placeholder 2">
            <a:extLst>
              <a:ext uri="{FF2B5EF4-FFF2-40B4-BE49-F238E27FC236}">
                <a16:creationId xmlns:a16="http://schemas.microsoft.com/office/drawing/2014/main" id="{D30425FB-DF38-9CC3-7A9D-3F8C5BB22782}"/>
              </a:ext>
            </a:extLst>
          </p:cNvPr>
          <p:cNvSpPr>
            <a:spLocks noGrp="1"/>
          </p:cNvSpPr>
          <p:nvPr>
            <p:ph idx="1"/>
          </p:nvPr>
        </p:nvSpPr>
        <p:spPr/>
        <p:txBody>
          <a:bodyPr/>
          <a:lstStyle/>
          <a:p>
            <a:r>
              <a:rPr lang="en-US" dirty="0"/>
              <a:t>Will this tell us about Day N ?</a:t>
            </a:r>
          </a:p>
          <a:p>
            <a:r>
              <a:rPr lang="en-US" dirty="0"/>
              <a:t>Does this work for more than two states?</a:t>
            </a:r>
          </a:p>
          <a:p>
            <a:r>
              <a:rPr lang="en-US" dirty="0"/>
              <a:t>Let us try generalizing</a:t>
            </a:r>
          </a:p>
        </p:txBody>
      </p:sp>
    </p:spTree>
    <p:extLst>
      <p:ext uri="{BB962C8B-B14F-4D97-AF65-F5344CB8AC3E}">
        <p14:creationId xmlns:p14="http://schemas.microsoft.com/office/powerpoint/2010/main" val="1247017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4484-9B21-81F4-2068-CEA2A830C8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2ACBE4-9201-5671-3E45-C56C7BABD474}"/>
              </a:ext>
            </a:extLst>
          </p:cNvPr>
          <p:cNvSpPr>
            <a:spLocks noGrp="1"/>
          </p:cNvSpPr>
          <p:nvPr>
            <p:ph idx="1"/>
          </p:nvPr>
        </p:nvSpPr>
        <p:spPr/>
        <p:txBody>
          <a:bodyPr/>
          <a:lstStyle/>
          <a:p>
            <a:endParaRPr lang="en-US"/>
          </a:p>
        </p:txBody>
      </p:sp>
      <p:pic>
        <p:nvPicPr>
          <p:cNvPr id="6146" name="Picture 2">
            <a:extLst>
              <a:ext uri="{FF2B5EF4-FFF2-40B4-BE49-F238E27FC236}">
                <a16:creationId xmlns:a16="http://schemas.microsoft.com/office/drawing/2014/main" id="{13598BBF-52E2-5CBA-2E64-BC707B2ECA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6313" y="0"/>
            <a:ext cx="51577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546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DAE1-3E4C-0962-5996-528A5FF38701}"/>
              </a:ext>
            </a:extLst>
          </p:cNvPr>
          <p:cNvSpPr>
            <a:spLocks noGrp="1"/>
          </p:cNvSpPr>
          <p:nvPr>
            <p:ph type="title"/>
          </p:nvPr>
        </p:nvSpPr>
        <p:spPr/>
        <p:txBody>
          <a:bodyPr/>
          <a:lstStyle/>
          <a:p>
            <a:r>
              <a:rPr lang="en-US" dirty="0"/>
              <a:t>Some applications…</a:t>
            </a:r>
          </a:p>
        </p:txBody>
      </p:sp>
      <p:sp>
        <p:nvSpPr>
          <p:cNvPr id="3" name="Content Placeholder 2">
            <a:extLst>
              <a:ext uri="{FF2B5EF4-FFF2-40B4-BE49-F238E27FC236}">
                <a16:creationId xmlns:a16="http://schemas.microsoft.com/office/drawing/2014/main" id="{91DA2243-4F5C-B825-DFA7-36E6F1C6F4DA}"/>
              </a:ext>
            </a:extLst>
          </p:cNvPr>
          <p:cNvSpPr>
            <a:spLocks noGrp="1"/>
          </p:cNvSpPr>
          <p:nvPr>
            <p:ph idx="1"/>
          </p:nvPr>
        </p:nvSpPr>
        <p:spPr/>
        <p:txBody>
          <a:bodyPr/>
          <a:lstStyle/>
          <a:p>
            <a:r>
              <a:rPr lang="en-US" dirty="0">
                <a:hlinkClick r:id="rId2"/>
              </a:rPr>
              <a:t>https://www.reddit.com/r/SubredditSimulator/</a:t>
            </a:r>
            <a:endParaRPr lang="en-US" dirty="0"/>
          </a:p>
          <a:p>
            <a:r>
              <a:rPr lang="en-US" dirty="0"/>
              <a:t>Drunkard’s Walk / Random Walks</a:t>
            </a:r>
          </a:p>
          <a:p>
            <a:r>
              <a:rPr lang="en-US" dirty="0"/>
              <a:t>Autocorrect</a:t>
            </a:r>
          </a:p>
        </p:txBody>
      </p:sp>
    </p:spTree>
    <p:extLst>
      <p:ext uri="{BB962C8B-B14F-4D97-AF65-F5344CB8AC3E}">
        <p14:creationId xmlns:p14="http://schemas.microsoft.com/office/powerpoint/2010/main" val="971946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D59B2-03AF-3E8D-E353-1D77F3D47978}"/>
              </a:ext>
            </a:extLst>
          </p:cNvPr>
          <p:cNvSpPr>
            <a:spLocks noGrp="1"/>
          </p:cNvSpPr>
          <p:nvPr>
            <p:ph type="title"/>
          </p:nvPr>
        </p:nvSpPr>
        <p:spPr/>
        <p:txBody>
          <a:bodyPr/>
          <a:lstStyle/>
          <a:p>
            <a:r>
              <a:rPr lang="en-US" dirty="0"/>
              <a:t>Given the current weather how do I find the probabilities of the weather in the future?</a:t>
            </a:r>
          </a:p>
        </p:txBody>
      </p:sp>
      <p:sp>
        <p:nvSpPr>
          <p:cNvPr id="5" name="Text Placeholder 4">
            <a:extLst>
              <a:ext uri="{FF2B5EF4-FFF2-40B4-BE49-F238E27FC236}">
                <a16:creationId xmlns:a16="http://schemas.microsoft.com/office/drawing/2014/main" id="{969639E5-F475-6EA9-D702-CE680CF54B3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580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0E5EFA21-2620-063F-BD72-19B302ED5187}"/>
              </a:ext>
            </a:extLst>
          </p:cNvPr>
          <p:cNvPicPr>
            <a:picLocks noChangeAspect="1"/>
          </p:cNvPicPr>
          <p:nvPr/>
        </p:nvPicPr>
        <p:blipFill>
          <a:blip r:embed="rId2"/>
          <a:stretch>
            <a:fillRect/>
          </a:stretch>
        </p:blipFill>
        <p:spPr>
          <a:xfrm>
            <a:off x="831540" y="1601977"/>
            <a:ext cx="9579170" cy="2118544"/>
          </a:xfrm>
          <a:prstGeom prst="rect">
            <a:avLst/>
          </a:prstGeom>
        </p:spPr>
      </p:pic>
      <p:sp>
        <p:nvSpPr>
          <p:cNvPr id="6" name="Title 5">
            <a:extLst>
              <a:ext uri="{FF2B5EF4-FFF2-40B4-BE49-F238E27FC236}">
                <a16:creationId xmlns:a16="http://schemas.microsoft.com/office/drawing/2014/main" id="{41D2902F-48EA-0D2D-A52E-998CB6E952CF}"/>
              </a:ext>
            </a:extLst>
          </p:cNvPr>
          <p:cNvSpPr>
            <a:spLocks noGrp="1"/>
          </p:cNvSpPr>
          <p:nvPr>
            <p:ph type="title"/>
          </p:nvPr>
        </p:nvSpPr>
        <p:spPr/>
        <p:txBody>
          <a:bodyPr/>
          <a:lstStyle/>
          <a:p>
            <a:r>
              <a:rPr lang="en-US" dirty="0"/>
              <a:t>A visualization</a:t>
            </a:r>
          </a:p>
        </p:txBody>
      </p:sp>
      <p:sp>
        <p:nvSpPr>
          <p:cNvPr id="12" name="Oval 11">
            <a:extLst>
              <a:ext uri="{FF2B5EF4-FFF2-40B4-BE49-F238E27FC236}">
                <a16:creationId xmlns:a16="http://schemas.microsoft.com/office/drawing/2014/main" id="{290DE00D-8E00-EE8F-0943-F18AC35DAC4E}"/>
              </a:ext>
            </a:extLst>
          </p:cNvPr>
          <p:cNvSpPr/>
          <p:nvPr/>
        </p:nvSpPr>
        <p:spPr>
          <a:xfrm>
            <a:off x="2996539" y="4744528"/>
            <a:ext cx="1411560" cy="1380228"/>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Sunny</a:t>
            </a:r>
          </a:p>
        </p:txBody>
      </p:sp>
      <p:sp>
        <p:nvSpPr>
          <p:cNvPr id="13" name="Oval 12">
            <a:extLst>
              <a:ext uri="{FF2B5EF4-FFF2-40B4-BE49-F238E27FC236}">
                <a16:creationId xmlns:a16="http://schemas.microsoft.com/office/drawing/2014/main" id="{9D174B6B-D86A-AC3F-573F-B4300916F0F1}"/>
              </a:ext>
            </a:extLst>
          </p:cNvPr>
          <p:cNvSpPr/>
          <p:nvPr/>
        </p:nvSpPr>
        <p:spPr>
          <a:xfrm>
            <a:off x="5621125" y="4744528"/>
            <a:ext cx="1411560" cy="1380228"/>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Rainy</a:t>
            </a: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959FA7E2-E9F4-CD03-0E79-1193BFBA0ADC}"/>
                  </a:ext>
                </a:extLst>
              </p14:cNvPr>
              <p14:cNvContentPartPr/>
              <p14:nvPr/>
            </p14:nvContentPartPr>
            <p14:xfrm>
              <a:off x="5408545" y="1768537"/>
              <a:ext cx="4200480" cy="78120"/>
            </p14:xfrm>
          </p:contentPart>
        </mc:Choice>
        <mc:Fallback xmlns="">
          <p:pic>
            <p:nvPicPr>
              <p:cNvPr id="16" name="Ink 15">
                <a:extLst>
                  <a:ext uri="{FF2B5EF4-FFF2-40B4-BE49-F238E27FC236}">
                    <a16:creationId xmlns:a16="http://schemas.microsoft.com/office/drawing/2014/main" id="{959FA7E2-E9F4-CD03-0E79-1193BFBA0ADC}"/>
                  </a:ext>
                </a:extLst>
              </p:cNvPr>
              <p:cNvPicPr/>
              <p:nvPr/>
            </p:nvPicPr>
            <p:blipFill>
              <a:blip r:embed="rId4"/>
              <a:stretch>
                <a:fillRect/>
              </a:stretch>
            </p:blipFill>
            <p:spPr>
              <a:xfrm>
                <a:off x="5354905" y="1660537"/>
                <a:ext cx="4308120" cy="293760"/>
              </a:xfrm>
              <a:prstGeom prst="rect">
                <a:avLst/>
              </a:prstGeom>
            </p:spPr>
          </p:pic>
        </mc:Fallback>
      </mc:AlternateContent>
    </p:spTree>
    <p:extLst>
      <p:ext uri="{BB962C8B-B14F-4D97-AF65-F5344CB8AC3E}">
        <p14:creationId xmlns:p14="http://schemas.microsoft.com/office/powerpoint/2010/main" val="78089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drawProgress</p:attrName>
                                        </p:attrNameLst>
                                      </p:cBhvr>
                                      <p:tavLst>
                                        <p:tav tm="0">
                                          <p:val>
                                            <p:fltVal val="0"/>
                                          </p:val>
                                        </p:tav>
                                        <p:tav tm="100000">
                                          <p:val>
                                            <p:fltVal val="1"/>
                                          </p:val>
                                        </p:tav>
                                      </p:tavLst>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0E5EFA21-2620-063F-BD72-19B302ED5187}"/>
              </a:ext>
            </a:extLst>
          </p:cNvPr>
          <p:cNvPicPr>
            <a:picLocks noChangeAspect="1"/>
          </p:cNvPicPr>
          <p:nvPr/>
        </p:nvPicPr>
        <p:blipFill>
          <a:blip r:embed="rId2"/>
          <a:stretch>
            <a:fillRect/>
          </a:stretch>
        </p:blipFill>
        <p:spPr>
          <a:xfrm>
            <a:off x="831540" y="1601977"/>
            <a:ext cx="9579170" cy="2118544"/>
          </a:xfrm>
          <a:prstGeom prst="rect">
            <a:avLst/>
          </a:prstGeom>
        </p:spPr>
      </p:pic>
      <p:sp>
        <p:nvSpPr>
          <p:cNvPr id="6" name="Title 5">
            <a:extLst>
              <a:ext uri="{FF2B5EF4-FFF2-40B4-BE49-F238E27FC236}">
                <a16:creationId xmlns:a16="http://schemas.microsoft.com/office/drawing/2014/main" id="{41D2902F-48EA-0D2D-A52E-998CB6E952CF}"/>
              </a:ext>
            </a:extLst>
          </p:cNvPr>
          <p:cNvSpPr>
            <a:spLocks noGrp="1"/>
          </p:cNvSpPr>
          <p:nvPr>
            <p:ph type="title"/>
          </p:nvPr>
        </p:nvSpPr>
        <p:spPr/>
        <p:txBody>
          <a:bodyPr/>
          <a:lstStyle/>
          <a:p>
            <a:r>
              <a:rPr lang="en-US" dirty="0"/>
              <a:t>A visualization</a:t>
            </a:r>
          </a:p>
        </p:txBody>
      </p:sp>
      <p:sp>
        <p:nvSpPr>
          <p:cNvPr id="12" name="Oval 11">
            <a:extLst>
              <a:ext uri="{FF2B5EF4-FFF2-40B4-BE49-F238E27FC236}">
                <a16:creationId xmlns:a16="http://schemas.microsoft.com/office/drawing/2014/main" id="{290DE00D-8E00-EE8F-0943-F18AC35DAC4E}"/>
              </a:ext>
            </a:extLst>
          </p:cNvPr>
          <p:cNvSpPr/>
          <p:nvPr/>
        </p:nvSpPr>
        <p:spPr>
          <a:xfrm>
            <a:off x="2996539" y="4744528"/>
            <a:ext cx="1411560" cy="1380228"/>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Sunny</a:t>
            </a:r>
          </a:p>
        </p:txBody>
      </p:sp>
      <p:sp>
        <p:nvSpPr>
          <p:cNvPr id="13" name="Oval 12">
            <a:extLst>
              <a:ext uri="{FF2B5EF4-FFF2-40B4-BE49-F238E27FC236}">
                <a16:creationId xmlns:a16="http://schemas.microsoft.com/office/drawing/2014/main" id="{9D174B6B-D86A-AC3F-573F-B4300916F0F1}"/>
              </a:ext>
            </a:extLst>
          </p:cNvPr>
          <p:cNvSpPr/>
          <p:nvPr/>
        </p:nvSpPr>
        <p:spPr>
          <a:xfrm>
            <a:off x="5621125" y="4744528"/>
            <a:ext cx="1411560" cy="1380228"/>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Rainy</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8751FC1-7C3F-BF53-1AE7-BA5B25587E93}"/>
                  </a:ext>
                </a:extLst>
              </p14:cNvPr>
              <p14:cNvContentPartPr/>
              <p14:nvPr/>
            </p14:nvContentPartPr>
            <p14:xfrm>
              <a:off x="2518825" y="3242377"/>
              <a:ext cx="5011560" cy="28080"/>
            </p14:xfrm>
          </p:contentPart>
        </mc:Choice>
        <mc:Fallback xmlns="">
          <p:pic>
            <p:nvPicPr>
              <p:cNvPr id="3" name="Ink 2">
                <a:extLst>
                  <a:ext uri="{FF2B5EF4-FFF2-40B4-BE49-F238E27FC236}">
                    <a16:creationId xmlns:a16="http://schemas.microsoft.com/office/drawing/2014/main" id="{E8751FC1-7C3F-BF53-1AE7-BA5B25587E93}"/>
                  </a:ext>
                </a:extLst>
              </p:cNvPr>
              <p:cNvPicPr/>
              <p:nvPr/>
            </p:nvPicPr>
            <p:blipFill>
              <a:blip r:embed="rId4"/>
              <a:stretch>
                <a:fillRect/>
              </a:stretch>
            </p:blipFill>
            <p:spPr>
              <a:xfrm>
                <a:off x="2464825" y="3134737"/>
                <a:ext cx="5119200" cy="243720"/>
              </a:xfrm>
              <a:prstGeom prst="rect">
                <a:avLst/>
              </a:prstGeom>
            </p:spPr>
          </p:pic>
        </mc:Fallback>
      </mc:AlternateContent>
      <p:cxnSp>
        <p:nvCxnSpPr>
          <p:cNvPr id="9" name="Connector: Curved 8">
            <a:extLst>
              <a:ext uri="{FF2B5EF4-FFF2-40B4-BE49-F238E27FC236}">
                <a16:creationId xmlns:a16="http://schemas.microsoft.com/office/drawing/2014/main" id="{0BAF8767-BE2E-8135-3905-F693E7853246}"/>
              </a:ext>
            </a:extLst>
          </p:cNvPr>
          <p:cNvCxnSpPr>
            <a:stCxn id="13" idx="0"/>
            <a:endCxn id="12" idx="0"/>
          </p:cNvCxnSpPr>
          <p:nvPr/>
        </p:nvCxnSpPr>
        <p:spPr>
          <a:xfrm rot="16200000" flipV="1">
            <a:off x="5014612" y="3432235"/>
            <a:ext cx="12700" cy="2624586"/>
          </a:xfrm>
          <a:prstGeom prst="curvedConnector3">
            <a:avLst>
              <a:gd name="adj1" fmla="val 1800000"/>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1C4793BF-9C39-649A-F3F7-FF3F2DAEACEA}"/>
              </a:ext>
            </a:extLst>
          </p:cNvPr>
          <p:cNvSpPr txBox="1"/>
          <p:nvPr/>
        </p:nvSpPr>
        <p:spPr>
          <a:xfrm>
            <a:off x="4917057" y="4267638"/>
            <a:ext cx="997367" cy="276999"/>
          </a:xfrm>
          <a:prstGeom prst="rect">
            <a:avLst/>
          </a:prstGeom>
          <a:noFill/>
        </p:spPr>
        <p:txBody>
          <a:bodyPr wrap="square" rtlCol="0">
            <a:spAutoFit/>
          </a:bodyPr>
          <a:lstStyle/>
          <a:p>
            <a:r>
              <a:rPr lang="en-US" sz="1200" dirty="0"/>
              <a:t>0.5</a:t>
            </a:r>
          </a:p>
        </p:txBody>
      </p:sp>
      <p:sp>
        <p:nvSpPr>
          <p:cNvPr id="11" name="TextBox 10">
            <a:extLst>
              <a:ext uri="{FF2B5EF4-FFF2-40B4-BE49-F238E27FC236}">
                <a16:creationId xmlns:a16="http://schemas.microsoft.com/office/drawing/2014/main" id="{E72DC7BA-84AA-5A56-16FE-A849F2055FFD}"/>
              </a:ext>
            </a:extLst>
          </p:cNvPr>
          <p:cNvSpPr txBox="1"/>
          <p:nvPr/>
        </p:nvSpPr>
        <p:spPr>
          <a:xfrm>
            <a:off x="6573329" y="3624747"/>
            <a:ext cx="4945811" cy="369332"/>
          </a:xfrm>
          <a:prstGeom prst="rect">
            <a:avLst/>
          </a:prstGeom>
          <a:noFill/>
        </p:spPr>
        <p:txBody>
          <a:bodyPr wrap="square" rtlCol="0">
            <a:spAutoFit/>
          </a:bodyPr>
          <a:lstStyle/>
          <a:p>
            <a:r>
              <a:rPr lang="en-US" dirty="0">
                <a:solidFill>
                  <a:srgbClr val="FF0000"/>
                </a:solidFill>
              </a:rPr>
              <a:t>Chance of rainy day after a rainy day = 1 – 0.5 = 0.5</a:t>
            </a:r>
          </a:p>
        </p:txBody>
      </p:sp>
      <p:cxnSp>
        <p:nvCxnSpPr>
          <p:cNvPr id="15" name="Connector: Curved 14">
            <a:extLst>
              <a:ext uri="{FF2B5EF4-FFF2-40B4-BE49-F238E27FC236}">
                <a16:creationId xmlns:a16="http://schemas.microsoft.com/office/drawing/2014/main" id="{3C23E7B3-1E21-3591-5E02-7907988D34FE}"/>
              </a:ext>
            </a:extLst>
          </p:cNvPr>
          <p:cNvCxnSpPr>
            <a:stCxn id="13" idx="6"/>
            <a:endCxn id="13" idx="7"/>
          </p:cNvCxnSpPr>
          <p:nvPr/>
        </p:nvCxnSpPr>
        <p:spPr>
          <a:xfrm flipH="1" flipV="1">
            <a:off x="6825967" y="4946658"/>
            <a:ext cx="206718" cy="487984"/>
          </a:xfrm>
          <a:prstGeom prst="curvedConnector4">
            <a:avLst>
              <a:gd name="adj1" fmla="val -440255"/>
              <a:gd name="adj2" fmla="val 188267"/>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40E22693-0D10-A3F9-A4AF-F152306B1362}"/>
              </a:ext>
            </a:extLst>
          </p:cNvPr>
          <p:cNvSpPr txBox="1"/>
          <p:nvPr/>
        </p:nvSpPr>
        <p:spPr>
          <a:xfrm>
            <a:off x="7530385" y="4331869"/>
            <a:ext cx="997367" cy="276999"/>
          </a:xfrm>
          <a:prstGeom prst="rect">
            <a:avLst/>
          </a:prstGeom>
          <a:noFill/>
        </p:spPr>
        <p:txBody>
          <a:bodyPr wrap="square" rtlCol="0">
            <a:spAutoFit/>
          </a:bodyPr>
          <a:lstStyle/>
          <a:p>
            <a:r>
              <a:rPr lang="en-US" sz="1200" dirty="0"/>
              <a:t>0.5</a:t>
            </a:r>
          </a:p>
        </p:txBody>
      </p:sp>
    </p:spTree>
    <p:extLst>
      <p:ext uri="{BB962C8B-B14F-4D97-AF65-F5344CB8AC3E}">
        <p14:creationId xmlns:p14="http://schemas.microsoft.com/office/powerpoint/2010/main" val="388933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drawProgress</p:attrName>
                                        </p:attrNameLst>
                                      </p:cBhvr>
                                      <p:tavLst>
                                        <p:tav tm="0">
                                          <p:val>
                                            <p:fltVal val="0"/>
                                          </p:val>
                                        </p:tav>
                                        <p:tav tm="100000">
                                          <p:val>
                                            <p:fltVal val="1"/>
                                          </p:val>
                                        </p:tav>
                                      </p:tavLst>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0E5EFA21-2620-063F-BD72-19B302ED5187}"/>
              </a:ext>
            </a:extLst>
          </p:cNvPr>
          <p:cNvPicPr>
            <a:picLocks noChangeAspect="1"/>
          </p:cNvPicPr>
          <p:nvPr/>
        </p:nvPicPr>
        <p:blipFill>
          <a:blip r:embed="rId2"/>
          <a:stretch>
            <a:fillRect/>
          </a:stretch>
        </p:blipFill>
        <p:spPr>
          <a:xfrm>
            <a:off x="831540" y="1601977"/>
            <a:ext cx="9579170" cy="2118544"/>
          </a:xfrm>
          <a:prstGeom prst="rect">
            <a:avLst/>
          </a:prstGeom>
        </p:spPr>
      </p:pic>
      <p:sp>
        <p:nvSpPr>
          <p:cNvPr id="6" name="Title 5">
            <a:extLst>
              <a:ext uri="{FF2B5EF4-FFF2-40B4-BE49-F238E27FC236}">
                <a16:creationId xmlns:a16="http://schemas.microsoft.com/office/drawing/2014/main" id="{41D2902F-48EA-0D2D-A52E-998CB6E952CF}"/>
              </a:ext>
            </a:extLst>
          </p:cNvPr>
          <p:cNvSpPr>
            <a:spLocks noGrp="1"/>
          </p:cNvSpPr>
          <p:nvPr>
            <p:ph type="title"/>
          </p:nvPr>
        </p:nvSpPr>
        <p:spPr/>
        <p:txBody>
          <a:bodyPr/>
          <a:lstStyle/>
          <a:p>
            <a:r>
              <a:rPr lang="en-US" dirty="0"/>
              <a:t>A visualization</a:t>
            </a:r>
          </a:p>
        </p:txBody>
      </p:sp>
      <p:sp>
        <p:nvSpPr>
          <p:cNvPr id="12" name="Oval 11">
            <a:extLst>
              <a:ext uri="{FF2B5EF4-FFF2-40B4-BE49-F238E27FC236}">
                <a16:creationId xmlns:a16="http://schemas.microsoft.com/office/drawing/2014/main" id="{290DE00D-8E00-EE8F-0943-F18AC35DAC4E}"/>
              </a:ext>
            </a:extLst>
          </p:cNvPr>
          <p:cNvSpPr/>
          <p:nvPr/>
        </p:nvSpPr>
        <p:spPr>
          <a:xfrm>
            <a:off x="2996539" y="4744528"/>
            <a:ext cx="1411560" cy="1380228"/>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Sunny</a:t>
            </a:r>
          </a:p>
        </p:txBody>
      </p:sp>
      <p:sp>
        <p:nvSpPr>
          <p:cNvPr id="13" name="Oval 12">
            <a:extLst>
              <a:ext uri="{FF2B5EF4-FFF2-40B4-BE49-F238E27FC236}">
                <a16:creationId xmlns:a16="http://schemas.microsoft.com/office/drawing/2014/main" id="{9D174B6B-D86A-AC3F-573F-B4300916F0F1}"/>
              </a:ext>
            </a:extLst>
          </p:cNvPr>
          <p:cNvSpPr/>
          <p:nvPr/>
        </p:nvSpPr>
        <p:spPr>
          <a:xfrm>
            <a:off x="5621125" y="4744528"/>
            <a:ext cx="1411560" cy="1380228"/>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Rainy</a:t>
            </a:r>
          </a:p>
        </p:txBody>
      </p:sp>
      <p:cxnSp>
        <p:nvCxnSpPr>
          <p:cNvPr id="9" name="Connector: Curved 8">
            <a:extLst>
              <a:ext uri="{FF2B5EF4-FFF2-40B4-BE49-F238E27FC236}">
                <a16:creationId xmlns:a16="http://schemas.microsoft.com/office/drawing/2014/main" id="{0BAF8767-BE2E-8135-3905-F693E7853246}"/>
              </a:ext>
            </a:extLst>
          </p:cNvPr>
          <p:cNvCxnSpPr>
            <a:stCxn id="13" idx="0"/>
            <a:endCxn id="12" idx="0"/>
          </p:cNvCxnSpPr>
          <p:nvPr/>
        </p:nvCxnSpPr>
        <p:spPr>
          <a:xfrm rot="16200000" flipV="1">
            <a:off x="5014612" y="3432235"/>
            <a:ext cx="12700" cy="2624586"/>
          </a:xfrm>
          <a:prstGeom prst="curvedConnector3">
            <a:avLst>
              <a:gd name="adj1" fmla="val 1800000"/>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1C4793BF-9C39-649A-F3F7-FF3F2DAEACEA}"/>
              </a:ext>
            </a:extLst>
          </p:cNvPr>
          <p:cNvSpPr txBox="1"/>
          <p:nvPr/>
        </p:nvSpPr>
        <p:spPr>
          <a:xfrm>
            <a:off x="4917057" y="4267638"/>
            <a:ext cx="997367" cy="276999"/>
          </a:xfrm>
          <a:prstGeom prst="rect">
            <a:avLst/>
          </a:prstGeom>
          <a:noFill/>
        </p:spPr>
        <p:txBody>
          <a:bodyPr wrap="square" rtlCol="0">
            <a:spAutoFit/>
          </a:bodyPr>
          <a:lstStyle/>
          <a:p>
            <a:r>
              <a:rPr lang="en-US" sz="1200" dirty="0"/>
              <a:t>0.5</a:t>
            </a:r>
          </a:p>
        </p:txBody>
      </p:sp>
      <p:sp>
        <p:nvSpPr>
          <p:cNvPr id="11" name="TextBox 10">
            <a:extLst>
              <a:ext uri="{FF2B5EF4-FFF2-40B4-BE49-F238E27FC236}">
                <a16:creationId xmlns:a16="http://schemas.microsoft.com/office/drawing/2014/main" id="{E72DC7BA-84AA-5A56-16FE-A849F2055FFD}"/>
              </a:ext>
            </a:extLst>
          </p:cNvPr>
          <p:cNvSpPr txBox="1"/>
          <p:nvPr/>
        </p:nvSpPr>
        <p:spPr>
          <a:xfrm>
            <a:off x="6234023" y="3678526"/>
            <a:ext cx="5635925" cy="369332"/>
          </a:xfrm>
          <a:prstGeom prst="rect">
            <a:avLst/>
          </a:prstGeom>
          <a:noFill/>
        </p:spPr>
        <p:txBody>
          <a:bodyPr wrap="square" rtlCol="0">
            <a:spAutoFit/>
          </a:bodyPr>
          <a:lstStyle/>
          <a:p>
            <a:r>
              <a:rPr lang="en-US" dirty="0">
                <a:solidFill>
                  <a:srgbClr val="FF0000"/>
                </a:solidFill>
              </a:rPr>
              <a:t>Chance of sunny day after a sunny day = 1 – 0.1 = 0.9</a:t>
            </a:r>
          </a:p>
        </p:txBody>
      </p:sp>
      <p:cxnSp>
        <p:nvCxnSpPr>
          <p:cNvPr id="15" name="Connector: Curved 14">
            <a:extLst>
              <a:ext uri="{FF2B5EF4-FFF2-40B4-BE49-F238E27FC236}">
                <a16:creationId xmlns:a16="http://schemas.microsoft.com/office/drawing/2014/main" id="{3C23E7B3-1E21-3591-5E02-7907988D34FE}"/>
              </a:ext>
            </a:extLst>
          </p:cNvPr>
          <p:cNvCxnSpPr>
            <a:stCxn id="13" idx="6"/>
            <a:endCxn id="13" idx="7"/>
          </p:cNvCxnSpPr>
          <p:nvPr/>
        </p:nvCxnSpPr>
        <p:spPr>
          <a:xfrm flipH="1" flipV="1">
            <a:off x="6825967" y="4946658"/>
            <a:ext cx="206718" cy="487984"/>
          </a:xfrm>
          <a:prstGeom prst="curvedConnector4">
            <a:avLst>
              <a:gd name="adj1" fmla="val -440255"/>
              <a:gd name="adj2" fmla="val 188267"/>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40E22693-0D10-A3F9-A4AF-F152306B1362}"/>
              </a:ext>
            </a:extLst>
          </p:cNvPr>
          <p:cNvSpPr txBox="1"/>
          <p:nvPr/>
        </p:nvSpPr>
        <p:spPr>
          <a:xfrm>
            <a:off x="7530385" y="4331869"/>
            <a:ext cx="997367" cy="276999"/>
          </a:xfrm>
          <a:prstGeom prst="rect">
            <a:avLst/>
          </a:prstGeom>
          <a:noFill/>
        </p:spPr>
        <p:txBody>
          <a:bodyPr wrap="square" rtlCol="0">
            <a:spAutoFit/>
          </a:bodyPr>
          <a:lstStyle/>
          <a:p>
            <a:r>
              <a:rPr lang="en-US" sz="1200" dirty="0"/>
              <a:t>0.5</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5183283-DA9B-73F9-9902-3151817536C0}"/>
                  </a:ext>
                </a:extLst>
              </p14:cNvPr>
              <p14:cNvContentPartPr/>
              <p14:nvPr/>
            </p14:nvContentPartPr>
            <p14:xfrm>
              <a:off x="8039785" y="3207817"/>
              <a:ext cx="1893600" cy="27360"/>
            </p14:xfrm>
          </p:contentPart>
        </mc:Choice>
        <mc:Fallback xmlns="">
          <p:pic>
            <p:nvPicPr>
              <p:cNvPr id="2" name="Ink 1">
                <a:extLst>
                  <a:ext uri="{FF2B5EF4-FFF2-40B4-BE49-F238E27FC236}">
                    <a16:creationId xmlns:a16="http://schemas.microsoft.com/office/drawing/2014/main" id="{B5183283-DA9B-73F9-9902-3151817536C0}"/>
                  </a:ext>
                </a:extLst>
              </p:cNvPr>
              <p:cNvPicPr/>
              <p:nvPr/>
            </p:nvPicPr>
            <p:blipFill>
              <a:blip r:embed="rId4"/>
              <a:stretch>
                <a:fillRect/>
              </a:stretch>
            </p:blipFill>
            <p:spPr>
              <a:xfrm>
                <a:off x="7985785" y="3099817"/>
                <a:ext cx="2001240" cy="243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72275CDD-F340-33D6-BA28-B95F154CD81F}"/>
                  </a:ext>
                </a:extLst>
              </p14:cNvPr>
              <p14:cNvContentPartPr/>
              <p14:nvPr/>
            </p14:nvContentPartPr>
            <p14:xfrm>
              <a:off x="905665" y="3423817"/>
              <a:ext cx="3072240" cy="70200"/>
            </p14:xfrm>
          </p:contentPart>
        </mc:Choice>
        <mc:Fallback xmlns="">
          <p:pic>
            <p:nvPicPr>
              <p:cNvPr id="4" name="Ink 3">
                <a:extLst>
                  <a:ext uri="{FF2B5EF4-FFF2-40B4-BE49-F238E27FC236}">
                    <a16:creationId xmlns:a16="http://schemas.microsoft.com/office/drawing/2014/main" id="{72275CDD-F340-33D6-BA28-B95F154CD81F}"/>
                  </a:ext>
                </a:extLst>
              </p:cNvPr>
              <p:cNvPicPr/>
              <p:nvPr/>
            </p:nvPicPr>
            <p:blipFill>
              <a:blip r:embed="rId6"/>
              <a:stretch>
                <a:fillRect/>
              </a:stretch>
            </p:blipFill>
            <p:spPr>
              <a:xfrm>
                <a:off x="851665" y="3316177"/>
                <a:ext cx="3179880" cy="285840"/>
              </a:xfrm>
              <a:prstGeom prst="rect">
                <a:avLst/>
              </a:prstGeom>
            </p:spPr>
          </p:pic>
        </mc:Fallback>
      </mc:AlternateContent>
      <p:cxnSp>
        <p:nvCxnSpPr>
          <p:cNvPr id="7" name="Connector: Curved 6">
            <a:extLst>
              <a:ext uri="{FF2B5EF4-FFF2-40B4-BE49-F238E27FC236}">
                <a16:creationId xmlns:a16="http://schemas.microsoft.com/office/drawing/2014/main" id="{116D7F89-AD5C-D5E8-891A-B8183E4E1E36}"/>
              </a:ext>
            </a:extLst>
          </p:cNvPr>
          <p:cNvCxnSpPr>
            <a:stCxn id="12" idx="4"/>
            <a:endCxn id="13" idx="4"/>
          </p:cNvCxnSpPr>
          <p:nvPr/>
        </p:nvCxnSpPr>
        <p:spPr>
          <a:xfrm rot="16200000" flipH="1">
            <a:off x="5014612" y="4812463"/>
            <a:ext cx="12700" cy="2624586"/>
          </a:xfrm>
          <a:prstGeom prst="curvedConnector3">
            <a:avLst>
              <a:gd name="adj1" fmla="val 1800000"/>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FBFB962D-D65F-606E-13DD-64B58B3F4FAA}"/>
              </a:ext>
            </a:extLst>
          </p:cNvPr>
          <p:cNvSpPr txBox="1"/>
          <p:nvPr/>
        </p:nvSpPr>
        <p:spPr>
          <a:xfrm>
            <a:off x="4917057" y="6354375"/>
            <a:ext cx="997367" cy="276999"/>
          </a:xfrm>
          <a:prstGeom prst="rect">
            <a:avLst/>
          </a:prstGeom>
          <a:noFill/>
        </p:spPr>
        <p:txBody>
          <a:bodyPr wrap="square" rtlCol="0">
            <a:spAutoFit/>
          </a:bodyPr>
          <a:lstStyle/>
          <a:p>
            <a:r>
              <a:rPr lang="en-US" sz="1200" dirty="0"/>
              <a:t>0.1</a:t>
            </a:r>
          </a:p>
        </p:txBody>
      </p:sp>
      <p:cxnSp>
        <p:nvCxnSpPr>
          <p:cNvPr id="16" name="Connector: Curved 15">
            <a:extLst>
              <a:ext uri="{FF2B5EF4-FFF2-40B4-BE49-F238E27FC236}">
                <a16:creationId xmlns:a16="http://schemas.microsoft.com/office/drawing/2014/main" id="{64B9D266-334A-242E-4C29-7A5FC826A312}"/>
              </a:ext>
            </a:extLst>
          </p:cNvPr>
          <p:cNvCxnSpPr>
            <a:stCxn id="12" idx="2"/>
            <a:endCxn id="12" idx="1"/>
          </p:cNvCxnSpPr>
          <p:nvPr/>
        </p:nvCxnSpPr>
        <p:spPr>
          <a:xfrm rot="10800000" flipH="1">
            <a:off x="2996539" y="4946658"/>
            <a:ext cx="206718" cy="487984"/>
          </a:xfrm>
          <a:prstGeom prst="curvedConnector4">
            <a:avLst>
              <a:gd name="adj1" fmla="val -473639"/>
              <a:gd name="adj2" fmla="val 188267"/>
            </a:avLst>
          </a:prstGeom>
          <a:ln>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3A5DDD32-00AB-5794-CBCF-7D4B41599F96}"/>
              </a:ext>
            </a:extLst>
          </p:cNvPr>
          <p:cNvSpPr txBox="1"/>
          <p:nvPr/>
        </p:nvSpPr>
        <p:spPr>
          <a:xfrm>
            <a:off x="1943101" y="4331868"/>
            <a:ext cx="997367" cy="276999"/>
          </a:xfrm>
          <a:prstGeom prst="rect">
            <a:avLst/>
          </a:prstGeom>
          <a:noFill/>
        </p:spPr>
        <p:txBody>
          <a:bodyPr wrap="square" rtlCol="0">
            <a:spAutoFit/>
          </a:bodyPr>
          <a:lstStyle/>
          <a:p>
            <a:r>
              <a:rPr lang="en-US" sz="1200" dirty="0"/>
              <a:t>0.9</a:t>
            </a:r>
          </a:p>
        </p:txBody>
      </p:sp>
    </p:spTree>
    <p:extLst>
      <p:ext uri="{BB962C8B-B14F-4D97-AF65-F5344CB8AC3E}">
        <p14:creationId xmlns:p14="http://schemas.microsoft.com/office/powerpoint/2010/main" val="178758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1439-4008-76FB-20C2-2B9759964AEE}"/>
              </a:ext>
            </a:extLst>
          </p:cNvPr>
          <p:cNvSpPr>
            <a:spLocks noGrp="1"/>
          </p:cNvSpPr>
          <p:nvPr>
            <p:ph type="title"/>
          </p:nvPr>
        </p:nvSpPr>
        <p:spPr/>
        <p:txBody>
          <a:bodyPr/>
          <a:lstStyle/>
          <a:p>
            <a:r>
              <a:rPr lang="en-US" dirty="0"/>
              <a:t>Given the current weather how do I find the probabilities of the weather in the future?</a:t>
            </a:r>
          </a:p>
        </p:txBody>
      </p:sp>
      <p:pic>
        <p:nvPicPr>
          <p:cNvPr id="5" name="Picture 4">
            <a:extLst>
              <a:ext uri="{FF2B5EF4-FFF2-40B4-BE49-F238E27FC236}">
                <a16:creationId xmlns:a16="http://schemas.microsoft.com/office/drawing/2014/main" id="{A95E61B4-32F4-6486-831C-5715B030480C}"/>
              </a:ext>
            </a:extLst>
          </p:cNvPr>
          <p:cNvPicPr>
            <a:picLocks noChangeAspect="1"/>
          </p:cNvPicPr>
          <p:nvPr/>
        </p:nvPicPr>
        <p:blipFill>
          <a:blip r:embed="rId2"/>
          <a:stretch>
            <a:fillRect/>
          </a:stretch>
        </p:blipFill>
        <p:spPr>
          <a:xfrm>
            <a:off x="769414" y="2005620"/>
            <a:ext cx="6408975" cy="2156647"/>
          </a:xfrm>
          <a:prstGeom prst="rect">
            <a:avLst/>
          </a:prstGeom>
        </p:spPr>
      </p:pic>
      <p:sp>
        <p:nvSpPr>
          <p:cNvPr id="6" name="TextBox 5">
            <a:extLst>
              <a:ext uri="{FF2B5EF4-FFF2-40B4-BE49-F238E27FC236}">
                <a16:creationId xmlns:a16="http://schemas.microsoft.com/office/drawing/2014/main" id="{5C33DDBE-D647-7812-3120-0E2DE1EB0431}"/>
              </a:ext>
            </a:extLst>
          </p:cNvPr>
          <p:cNvSpPr txBox="1"/>
          <p:nvPr/>
        </p:nvSpPr>
        <p:spPr>
          <a:xfrm>
            <a:off x="7178389" y="2005620"/>
            <a:ext cx="3838754" cy="2585323"/>
          </a:xfrm>
          <a:prstGeom prst="rect">
            <a:avLst/>
          </a:prstGeom>
          <a:noFill/>
        </p:spPr>
        <p:txBody>
          <a:bodyPr wrap="square" rtlCol="0">
            <a:spAutoFit/>
          </a:bodyPr>
          <a:lstStyle/>
          <a:p>
            <a:r>
              <a:rPr lang="en-US" dirty="0"/>
              <a:t>If current weather is Sunny?</a:t>
            </a:r>
          </a:p>
          <a:p>
            <a:endParaRPr lang="en-US" dirty="0"/>
          </a:p>
          <a:p>
            <a:r>
              <a:rPr lang="en-US" dirty="0"/>
              <a:t>If current weather is Rainy?</a:t>
            </a:r>
          </a:p>
          <a:p>
            <a:endParaRPr lang="en-US" dirty="0"/>
          </a:p>
          <a:p>
            <a:r>
              <a:rPr lang="en-US" dirty="0"/>
              <a:t>One day from now…</a:t>
            </a:r>
          </a:p>
          <a:p>
            <a:endParaRPr lang="en-US" dirty="0"/>
          </a:p>
          <a:p>
            <a:r>
              <a:rPr lang="en-US" dirty="0"/>
              <a:t>Two days from now…</a:t>
            </a:r>
          </a:p>
          <a:p>
            <a:endParaRPr lang="en-US" dirty="0"/>
          </a:p>
          <a:p>
            <a:r>
              <a:rPr lang="en-US" dirty="0"/>
              <a:t>N days from now… ?</a:t>
            </a:r>
          </a:p>
        </p:txBody>
      </p:sp>
      <p:sp>
        <p:nvSpPr>
          <p:cNvPr id="7" name="TextBox 6">
            <a:extLst>
              <a:ext uri="{FF2B5EF4-FFF2-40B4-BE49-F238E27FC236}">
                <a16:creationId xmlns:a16="http://schemas.microsoft.com/office/drawing/2014/main" id="{FEE5EDDE-B62A-CFED-11EE-8E9C255EFDF8}"/>
              </a:ext>
            </a:extLst>
          </p:cNvPr>
          <p:cNvSpPr txBox="1"/>
          <p:nvPr/>
        </p:nvSpPr>
        <p:spPr>
          <a:xfrm>
            <a:off x="3444816" y="4721209"/>
            <a:ext cx="6124754" cy="369332"/>
          </a:xfrm>
          <a:prstGeom prst="rect">
            <a:avLst/>
          </a:prstGeom>
          <a:noFill/>
        </p:spPr>
        <p:txBody>
          <a:bodyPr wrap="square" rtlCol="0">
            <a:spAutoFit/>
          </a:bodyPr>
          <a:lstStyle/>
          <a:p>
            <a:r>
              <a:rPr lang="en-US" dirty="0">
                <a:solidFill>
                  <a:srgbClr val="FF0000"/>
                </a:solidFill>
              </a:rPr>
              <a:t>Naïve calculation is hard and bulky.</a:t>
            </a:r>
          </a:p>
        </p:txBody>
      </p:sp>
      <p:sp>
        <p:nvSpPr>
          <p:cNvPr id="8" name="TextBox 7">
            <a:extLst>
              <a:ext uri="{FF2B5EF4-FFF2-40B4-BE49-F238E27FC236}">
                <a16:creationId xmlns:a16="http://schemas.microsoft.com/office/drawing/2014/main" id="{99D1C9AC-1BD3-0F0F-2B8D-FE63B86CB56D}"/>
              </a:ext>
            </a:extLst>
          </p:cNvPr>
          <p:cNvSpPr txBox="1"/>
          <p:nvPr/>
        </p:nvSpPr>
        <p:spPr>
          <a:xfrm>
            <a:off x="2605177" y="5236234"/>
            <a:ext cx="7548114" cy="369332"/>
          </a:xfrm>
          <a:prstGeom prst="rect">
            <a:avLst/>
          </a:prstGeom>
          <a:noFill/>
        </p:spPr>
        <p:txBody>
          <a:bodyPr wrap="square" rtlCol="0">
            <a:spAutoFit/>
          </a:bodyPr>
          <a:lstStyle/>
          <a:p>
            <a:r>
              <a:rPr lang="en-US" dirty="0">
                <a:solidFill>
                  <a:srgbClr val="FF0000"/>
                </a:solidFill>
              </a:rPr>
              <a:t>At each step need to factor in all potential states before</a:t>
            </a:r>
          </a:p>
        </p:txBody>
      </p:sp>
      <p:sp>
        <p:nvSpPr>
          <p:cNvPr id="9" name="TextBox 8">
            <a:extLst>
              <a:ext uri="{FF2B5EF4-FFF2-40B4-BE49-F238E27FC236}">
                <a16:creationId xmlns:a16="http://schemas.microsoft.com/office/drawing/2014/main" id="{57EB3712-0362-1340-EA72-0BD3655F022C}"/>
              </a:ext>
            </a:extLst>
          </p:cNvPr>
          <p:cNvSpPr txBox="1"/>
          <p:nvPr/>
        </p:nvSpPr>
        <p:spPr>
          <a:xfrm>
            <a:off x="2951671" y="5795176"/>
            <a:ext cx="6288657" cy="369332"/>
          </a:xfrm>
          <a:prstGeom prst="rect">
            <a:avLst/>
          </a:prstGeom>
          <a:noFill/>
        </p:spPr>
        <p:txBody>
          <a:bodyPr wrap="square" rtlCol="0">
            <a:spAutoFit/>
          </a:bodyPr>
          <a:lstStyle/>
          <a:p>
            <a:r>
              <a:rPr lang="en-US" dirty="0">
                <a:solidFill>
                  <a:srgbClr val="FF0000"/>
                </a:solidFill>
                <a:highlight>
                  <a:srgbClr val="FFFF00"/>
                </a:highlight>
              </a:rPr>
              <a:t>Is there a way we can simplify this calculation?</a:t>
            </a:r>
          </a:p>
        </p:txBody>
      </p:sp>
    </p:spTree>
    <p:extLst>
      <p:ext uri="{BB962C8B-B14F-4D97-AF65-F5344CB8AC3E}">
        <p14:creationId xmlns:p14="http://schemas.microsoft.com/office/powerpoint/2010/main" val="291722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9930E35-0AEC-6B26-EDB2-D0802E6A7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6313" y="0"/>
            <a:ext cx="51577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54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DA3C5C-BC70-CD1D-4496-5BCC19CB663C}"/>
              </a:ext>
            </a:extLst>
          </p:cNvPr>
          <p:cNvSpPr txBox="1"/>
          <p:nvPr/>
        </p:nvSpPr>
        <p:spPr>
          <a:xfrm>
            <a:off x="543464" y="526211"/>
            <a:ext cx="9247517" cy="369332"/>
          </a:xfrm>
          <a:prstGeom prst="rect">
            <a:avLst/>
          </a:prstGeom>
          <a:noFill/>
        </p:spPr>
        <p:txBody>
          <a:bodyPr wrap="square" rtlCol="0">
            <a:spAutoFit/>
          </a:bodyPr>
          <a:lstStyle/>
          <a:p>
            <a:r>
              <a:rPr lang="en-US" dirty="0"/>
              <a:t>A new method of calculation…</a:t>
            </a:r>
          </a:p>
        </p:txBody>
      </p:sp>
      <p:pic>
        <p:nvPicPr>
          <p:cNvPr id="3" name="Picture 2">
            <a:extLst>
              <a:ext uri="{FF2B5EF4-FFF2-40B4-BE49-F238E27FC236}">
                <a16:creationId xmlns:a16="http://schemas.microsoft.com/office/drawing/2014/main" id="{9B834DBE-5A75-6327-E9DD-11ED0F3B908B}"/>
              </a:ext>
            </a:extLst>
          </p:cNvPr>
          <p:cNvPicPr>
            <a:picLocks noChangeAspect="1"/>
          </p:cNvPicPr>
          <p:nvPr/>
        </p:nvPicPr>
        <p:blipFill>
          <a:blip r:embed="rId2"/>
          <a:stretch>
            <a:fillRect/>
          </a:stretch>
        </p:blipFill>
        <p:spPr>
          <a:xfrm>
            <a:off x="1765349" y="1478844"/>
            <a:ext cx="3681817" cy="1238946"/>
          </a:xfrm>
          <a:prstGeom prst="rect">
            <a:avLst/>
          </a:prstGeom>
        </p:spPr>
      </p:pic>
      <p:sp>
        <p:nvSpPr>
          <p:cNvPr id="4" name="TextBox 3">
            <a:extLst>
              <a:ext uri="{FF2B5EF4-FFF2-40B4-BE49-F238E27FC236}">
                <a16:creationId xmlns:a16="http://schemas.microsoft.com/office/drawing/2014/main" id="{0944E4AB-F3AA-309F-9AF5-7D46DF72C03D}"/>
              </a:ext>
            </a:extLst>
          </p:cNvPr>
          <p:cNvSpPr txBox="1"/>
          <p:nvPr/>
        </p:nvSpPr>
        <p:spPr>
          <a:xfrm>
            <a:off x="7246189" y="1345721"/>
            <a:ext cx="4123426" cy="2862322"/>
          </a:xfrm>
          <a:prstGeom prst="rect">
            <a:avLst/>
          </a:prstGeom>
          <a:noFill/>
        </p:spPr>
        <p:txBody>
          <a:bodyPr wrap="square" rtlCol="0">
            <a:spAutoFit/>
          </a:bodyPr>
          <a:lstStyle/>
          <a:p>
            <a:r>
              <a:rPr lang="en-US" dirty="0"/>
              <a:t>Let us start by trying to model the situation better for scalability.</a:t>
            </a:r>
          </a:p>
          <a:p>
            <a:endParaRPr lang="en-US" dirty="0"/>
          </a:p>
          <a:p>
            <a:r>
              <a:rPr lang="en-US" dirty="0"/>
              <a:t>With two states, we need four arrows.</a:t>
            </a:r>
          </a:p>
          <a:p>
            <a:r>
              <a:rPr lang="en-US" dirty="0"/>
              <a:t>With three states we will need nine arrows. </a:t>
            </a:r>
          </a:p>
          <a:p>
            <a:r>
              <a:rPr lang="en-US" dirty="0"/>
              <a:t>With n states we will need n^2 arrows. Why?</a:t>
            </a:r>
          </a:p>
          <a:p>
            <a:endParaRPr lang="en-US" dirty="0"/>
          </a:p>
          <a:p>
            <a:r>
              <a:rPr lang="en-US" dirty="0"/>
              <a:t>A convenient data structure? A matrix!</a:t>
            </a:r>
          </a:p>
        </p:txBody>
      </p:sp>
      <p:sp>
        <p:nvSpPr>
          <p:cNvPr id="5" name="Oval 4">
            <a:extLst>
              <a:ext uri="{FF2B5EF4-FFF2-40B4-BE49-F238E27FC236}">
                <a16:creationId xmlns:a16="http://schemas.microsoft.com/office/drawing/2014/main" id="{E410A9BD-46FF-52B5-434A-5F895352D636}"/>
              </a:ext>
            </a:extLst>
          </p:cNvPr>
          <p:cNvSpPr/>
          <p:nvPr/>
        </p:nvSpPr>
        <p:spPr>
          <a:xfrm>
            <a:off x="1639019" y="3700723"/>
            <a:ext cx="862641" cy="836762"/>
          </a:xfrm>
          <a:prstGeom prst="ellipse">
            <a:avLst/>
          </a:prstGeom>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200" dirty="0"/>
              <a:t>Sunny</a:t>
            </a:r>
          </a:p>
        </p:txBody>
      </p:sp>
      <p:sp>
        <p:nvSpPr>
          <p:cNvPr id="6" name="Oval 5">
            <a:extLst>
              <a:ext uri="{FF2B5EF4-FFF2-40B4-BE49-F238E27FC236}">
                <a16:creationId xmlns:a16="http://schemas.microsoft.com/office/drawing/2014/main" id="{2136CB06-EF89-CD84-6D33-AB6890BFEDD3}"/>
              </a:ext>
            </a:extLst>
          </p:cNvPr>
          <p:cNvSpPr/>
          <p:nvPr/>
        </p:nvSpPr>
        <p:spPr>
          <a:xfrm>
            <a:off x="4180934" y="3700723"/>
            <a:ext cx="862641" cy="836762"/>
          </a:xfrm>
          <a:prstGeom prst="ellipse">
            <a:avLst/>
          </a:prstGeom>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200" dirty="0"/>
              <a:t>Rainy</a:t>
            </a:r>
            <a:endParaRPr lang="en-US" dirty="0"/>
          </a:p>
        </p:txBody>
      </p:sp>
      <p:sp>
        <p:nvSpPr>
          <p:cNvPr id="7" name="Oval 6">
            <a:extLst>
              <a:ext uri="{FF2B5EF4-FFF2-40B4-BE49-F238E27FC236}">
                <a16:creationId xmlns:a16="http://schemas.microsoft.com/office/drawing/2014/main" id="{B5B41305-22EB-A464-ED0D-F0E74C4854C0}"/>
              </a:ext>
            </a:extLst>
          </p:cNvPr>
          <p:cNvSpPr/>
          <p:nvPr/>
        </p:nvSpPr>
        <p:spPr>
          <a:xfrm>
            <a:off x="3085381" y="5495027"/>
            <a:ext cx="862641" cy="836762"/>
          </a:xfrm>
          <a:prstGeom prst="ellipse">
            <a:avLst/>
          </a:prstGeom>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1200" dirty="0"/>
              <a:t>Cloudy</a:t>
            </a:r>
            <a:endParaRPr lang="en-US" dirty="0"/>
          </a:p>
        </p:txBody>
      </p:sp>
      <p:cxnSp>
        <p:nvCxnSpPr>
          <p:cNvPr id="10" name="Connector: Curved 9">
            <a:extLst>
              <a:ext uri="{FF2B5EF4-FFF2-40B4-BE49-F238E27FC236}">
                <a16:creationId xmlns:a16="http://schemas.microsoft.com/office/drawing/2014/main" id="{794C3FF7-09C8-AE22-8788-578905810A9F}"/>
              </a:ext>
            </a:extLst>
          </p:cNvPr>
          <p:cNvCxnSpPr>
            <a:stCxn id="5" idx="0"/>
            <a:endCxn id="6" idx="0"/>
          </p:cNvCxnSpPr>
          <p:nvPr/>
        </p:nvCxnSpPr>
        <p:spPr>
          <a:xfrm rot="5400000" flipH="1" flipV="1">
            <a:off x="3341297" y="2429766"/>
            <a:ext cx="12700" cy="2541915"/>
          </a:xfrm>
          <a:prstGeom prst="curved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A3C6CBCA-46C5-B923-9CD0-686D8C82F382}"/>
              </a:ext>
            </a:extLst>
          </p:cNvPr>
          <p:cNvCxnSpPr>
            <a:stCxn id="6" idx="6"/>
            <a:endCxn id="7" idx="6"/>
          </p:cNvCxnSpPr>
          <p:nvPr/>
        </p:nvCxnSpPr>
        <p:spPr>
          <a:xfrm flipH="1">
            <a:off x="3948022" y="4119104"/>
            <a:ext cx="1095553" cy="1794304"/>
          </a:xfrm>
          <a:prstGeom prst="curvedConnector3">
            <a:avLst>
              <a:gd name="adj1" fmla="val -2086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6FCE7D2F-12AA-81FE-8900-E99E4DF21591}"/>
              </a:ext>
            </a:extLst>
          </p:cNvPr>
          <p:cNvCxnSpPr>
            <a:stCxn id="5" idx="3"/>
            <a:endCxn id="7" idx="2"/>
          </p:cNvCxnSpPr>
          <p:nvPr/>
        </p:nvCxnSpPr>
        <p:spPr>
          <a:xfrm rot="16200000" flipH="1">
            <a:off x="1676133" y="4504160"/>
            <a:ext cx="1498464" cy="132003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D7F010A7-C2CA-7E4E-BC3A-88F6CC33AA89}"/>
              </a:ext>
            </a:extLst>
          </p:cNvPr>
          <p:cNvCxnSpPr>
            <a:stCxn id="7" idx="0"/>
            <a:endCxn id="5" idx="6"/>
          </p:cNvCxnSpPr>
          <p:nvPr/>
        </p:nvCxnSpPr>
        <p:spPr>
          <a:xfrm rot="16200000" flipV="1">
            <a:off x="2321220" y="4299545"/>
            <a:ext cx="1375923" cy="101504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70565CA0-7310-C70F-A4F5-8178F381AB88}"/>
              </a:ext>
            </a:extLst>
          </p:cNvPr>
          <p:cNvCxnSpPr>
            <a:stCxn id="7" idx="0"/>
            <a:endCxn id="6" idx="2"/>
          </p:cNvCxnSpPr>
          <p:nvPr/>
        </p:nvCxnSpPr>
        <p:spPr>
          <a:xfrm rot="5400000" flipH="1" flipV="1">
            <a:off x="3160857" y="4474950"/>
            <a:ext cx="1375923" cy="66423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9C1646B4-9B2F-F7F3-DD5F-99ABB555AD35}"/>
              </a:ext>
            </a:extLst>
          </p:cNvPr>
          <p:cNvCxnSpPr>
            <a:stCxn id="6" idx="2"/>
            <a:endCxn id="5" idx="7"/>
          </p:cNvCxnSpPr>
          <p:nvPr/>
        </p:nvCxnSpPr>
        <p:spPr>
          <a:xfrm rot="10800000">
            <a:off x="2375330" y="3823264"/>
            <a:ext cx="1805605" cy="295840"/>
          </a:xfrm>
          <a:prstGeom prst="curvedConnector4">
            <a:avLst>
              <a:gd name="adj1" fmla="val 46502"/>
              <a:gd name="adj2" fmla="val 17727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A98F55F5-004E-C585-68AB-C3D3399450FF}"/>
              </a:ext>
            </a:extLst>
          </p:cNvPr>
          <p:cNvCxnSpPr>
            <a:stCxn id="6" idx="6"/>
            <a:endCxn id="6" idx="7"/>
          </p:cNvCxnSpPr>
          <p:nvPr/>
        </p:nvCxnSpPr>
        <p:spPr>
          <a:xfrm flipH="1" flipV="1">
            <a:off x="4917244" y="3823264"/>
            <a:ext cx="126331" cy="295840"/>
          </a:xfrm>
          <a:prstGeom prst="curvedConnector4">
            <a:avLst>
              <a:gd name="adj1" fmla="val -180953"/>
              <a:gd name="adj2" fmla="val 21869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8CACB4CF-EB05-35A0-E0FA-000C3F1D32C5}"/>
              </a:ext>
            </a:extLst>
          </p:cNvPr>
          <p:cNvCxnSpPr>
            <a:stCxn id="7" idx="3"/>
            <a:endCxn id="7" idx="4"/>
          </p:cNvCxnSpPr>
          <p:nvPr/>
        </p:nvCxnSpPr>
        <p:spPr>
          <a:xfrm rot="16200000" flipH="1">
            <a:off x="3302937" y="6118023"/>
            <a:ext cx="122541" cy="304990"/>
          </a:xfrm>
          <a:prstGeom prst="curvedConnector3">
            <a:avLst>
              <a:gd name="adj1" fmla="val 385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Curved 50">
            <a:extLst>
              <a:ext uri="{FF2B5EF4-FFF2-40B4-BE49-F238E27FC236}">
                <a16:creationId xmlns:a16="http://schemas.microsoft.com/office/drawing/2014/main" id="{E0B76084-9414-8237-1160-0332615A01B4}"/>
              </a:ext>
            </a:extLst>
          </p:cNvPr>
          <p:cNvCxnSpPr>
            <a:stCxn id="5" idx="2"/>
            <a:endCxn id="5" idx="1"/>
          </p:cNvCxnSpPr>
          <p:nvPr/>
        </p:nvCxnSpPr>
        <p:spPr>
          <a:xfrm rot="10800000" flipH="1">
            <a:off x="1639018" y="3823264"/>
            <a:ext cx="126331" cy="295840"/>
          </a:xfrm>
          <a:prstGeom prst="curvedConnector4">
            <a:avLst>
              <a:gd name="adj1" fmla="val -180953"/>
              <a:gd name="adj2" fmla="val 218693"/>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409FFF35-DAEE-B56F-FA9C-08190C86560D}"/>
              </a:ext>
            </a:extLst>
          </p:cNvPr>
          <p:cNvSpPr txBox="1"/>
          <p:nvPr/>
        </p:nvSpPr>
        <p:spPr>
          <a:xfrm>
            <a:off x="3085381" y="3286664"/>
            <a:ext cx="862641" cy="261610"/>
          </a:xfrm>
          <a:prstGeom prst="rect">
            <a:avLst/>
          </a:prstGeom>
          <a:noFill/>
        </p:spPr>
        <p:txBody>
          <a:bodyPr wrap="square" rtlCol="0">
            <a:spAutoFit/>
          </a:bodyPr>
          <a:lstStyle/>
          <a:p>
            <a:r>
              <a:rPr lang="en-US" sz="1050" dirty="0"/>
              <a:t>0.1</a:t>
            </a:r>
          </a:p>
        </p:txBody>
      </p:sp>
      <p:sp>
        <p:nvSpPr>
          <p:cNvPr id="53" name="TextBox 52">
            <a:extLst>
              <a:ext uri="{FF2B5EF4-FFF2-40B4-BE49-F238E27FC236}">
                <a16:creationId xmlns:a16="http://schemas.microsoft.com/office/drawing/2014/main" id="{BA5C3EBA-0CE5-8BB8-BFDA-EBBEBC2D7E0F}"/>
              </a:ext>
            </a:extLst>
          </p:cNvPr>
          <p:cNvSpPr txBox="1"/>
          <p:nvPr/>
        </p:nvSpPr>
        <p:spPr>
          <a:xfrm>
            <a:off x="4945812" y="3177454"/>
            <a:ext cx="862641" cy="261610"/>
          </a:xfrm>
          <a:prstGeom prst="rect">
            <a:avLst/>
          </a:prstGeom>
          <a:noFill/>
        </p:spPr>
        <p:txBody>
          <a:bodyPr wrap="square" rtlCol="0">
            <a:spAutoFit/>
          </a:bodyPr>
          <a:lstStyle/>
          <a:p>
            <a:r>
              <a:rPr lang="en-US" sz="1050" dirty="0"/>
              <a:t>0.5</a:t>
            </a:r>
          </a:p>
        </p:txBody>
      </p:sp>
      <p:sp>
        <p:nvSpPr>
          <p:cNvPr id="54" name="TextBox 53">
            <a:extLst>
              <a:ext uri="{FF2B5EF4-FFF2-40B4-BE49-F238E27FC236}">
                <a16:creationId xmlns:a16="http://schemas.microsoft.com/office/drawing/2014/main" id="{1E09B4F7-DCE7-E4C2-DEF4-3F6D7227F9D9}"/>
              </a:ext>
            </a:extLst>
          </p:cNvPr>
          <p:cNvSpPr txBox="1"/>
          <p:nvPr/>
        </p:nvSpPr>
        <p:spPr>
          <a:xfrm>
            <a:off x="3516701" y="6366017"/>
            <a:ext cx="862641" cy="261610"/>
          </a:xfrm>
          <a:prstGeom prst="rect">
            <a:avLst/>
          </a:prstGeom>
          <a:noFill/>
        </p:spPr>
        <p:txBody>
          <a:bodyPr wrap="square" rtlCol="0">
            <a:spAutoFit/>
          </a:bodyPr>
          <a:lstStyle/>
          <a:p>
            <a:r>
              <a:rPr lang="en-US" sz="1050" dirty="0"/>
              <a:t>0.3</a:t>
            </a:r>
          </a:p>
        </p:txBody>
      </p:sp>
      <p:sp>
        <p:nvSpPr>
          <p:cNvPr id="55" name="TextBox 54">
            <a:extLst>
              <a:ext uri="{FF2B5EF4-FFF2-40B4-BE49-F238E27FC236}">
                <a16:creationId xmlns:a16="http://schemas.microsoft.com/office/drawing/2014/main" id="{4FBB68A6-2D60-1566-9FC8-63EED3A4BFCB}"/>
              </a:ext>
            </a:extLst>
          </p:cNvPr>
          <p:cNvSpPr txBox="1"/>
          <p:nvPr/>
        </p:nvSpPr>
        <p:spPr>
          <a:xfrm>
            <a:off x="3686448" y="4571713"/>
            <a:ext cx="862641" cy="261610"/>
          </a:xfrm>
          <a:prstGeom prst="rect">
            <a:avLst/>
          </a:prstGeom>
          <a:noFill/>
        </p:spPr>
        <p:txBody>
          <a:bodyPr wrap="square" rtlCol="0">
            <a:spAutoFit/>
          </a:bodyPr>
          <a:lstStyle/>
          <a:p>
            <a:r>
              <a:rPr lang="en-US" sz="1050" dirty="0"/>
              <a:t>0.4</a:t>
            </a:r>
          </a:p>
        </p:txBody>
      </p:sp>
      <p:sp>
        <p:nvSpPr>
          <p:cNvPr id="56" name="TextBox 55">
            <a:extLst>
              <a:ext uri="{FF2B5EF4-FFF2-40B4-BE49-F238E27FC236}">
                <a16:creationId xmlns:a16="http://schemas.microsoft.com/office/drawing/2014/main" id="{0063D6EC-3C42-0CFC-71AD-3EB162A90FBA}"/>
              </a:ext>
            </a:extLst>
          </p:cNvPr>
          <p:cNvSpPr txBox="1"/>
          <p:nvPr/>
        </p:nvSpPr>
        <p:spPr>
          <a:xfrm>
            <a:off x="2793520" y="4354237"/>
            <a:ext cx="862641" cy="261610"/>
          </a:xfrm>
          <a:prstGeom prst="rect">
            <a:avLst/>
          </a:prstGeom>
          <a:noFill/>
        </p:spPr>
        <p:txBody>
          <a:bodyPr wrap="square" rtlCol="0">
            <a:spAutoFit/>
          </a:bodyPr>
          <a:lstStyle/>
          <a:p>
            <a:r>
              <a:rPr lang="en-US" sz="1050" dirty="0"/>
              <a:t>0.3</a:t>
            </a:r>
          </a:p>
        </p:txBody>
      </p:sp>
      <p:sp>
        <p:nvSpPr>
          <p:cNvPr id="57" name="TextBox 56">
            <a:extLst>
              <a:ext uri="{FF2B5EF4-FFF2-40B4-BE49-F238E27FC236}">
                <a16:creationId xmlns:a16="http://schemas.microsoft.com/office/drawing/2014/main" id="{F9244D1E-6BC0-C5BD-B6DD-46845DAFC952}"/>
              </a:ext>
            </a:extLst>
          </p:cNvPr>
          <p:cNvSpPr txBox="1"/>
          <p:nvPr/>
        </p:nvSpPr>
        <p:spPr>
          <a:xfrm>
            <a:off x="5279366" y="4537485"/>
            <a:ext cx="862641" cy="261610"/>
          </a:xfrm>
          <a:prstGeom prst="rect">
            <a:avLst/>
          </a:prstGeom>
          <a:noFill/>
        </p:spPr>
        <p:txBody>
          <a:bodyPr wrap="square" rtlCol="0">
            <a:spAutoFit/>
          </a:bodyPr>
          <a:lstStyle/>
          <a:p>
            <a:r>
              <a:rPr lang="en-US" sz="1050" dirty="0"/>
              <a:t>0.4</a:t>
            </a:r>
          </a:p>
        </p:txBody>
      </p:sp>
      <p:sp>
        <p:nvSpPr>
          <p:cNvPr id="58" name="TextBox 57">
            <a:extLst>
              <a:ext uri="{FF2B5EF4-FFF2-40B4-BE49-F238E27FC236}">
                <a16:creationId xmlns:a16="http://schemas.microsoft.com/office/drawing/2014/main" id="{5248F2CA-90FD-49FC-D987-EB695CA8F3F8}"/>
              </a:ext>
            </a:extLst>
          </p:cNvPr>
          <p:cNvSpPr txBox="1"/>
          <p:nvPr/>
        </p:nvSpPr>
        <p:spPr>
          <a:xfrm>
            <a:off x="3286758" y="3716633"/>
            <a:ext cx="862641" cy="261610"/>
          </a:xfrm>
          <a:prstGeom prst="rect">
            <a:avLst/>
          </a:prstGeom>
          <a:noFill/>
        </p:spPr>
        <p:txBody>
          <a:bodyPr wrap="square" rtlCol="0">
            <a:spAutoFit/>
          </a:bodyPr>
          <a:lstStyle/>
          <a:p>
            <a:r>
              <a:rPr lang="en-US" sz="1050" dirty="0"/>
              <a:t>0.1</a:t>
            </a:r>
          </a:p>
        </p:txBody>
      </p:sp>
      <p:sp>
        <p:nvSpPr>
          <p:cNvPr id="59" name="TextBox 58">
            <a:extLst>
              <a:ext uri="{FF2B5EF4-FFF2-40B4-BE49-F238E27FC236}">
                <a16:creationId xmlns:a16="http://schemas.microsoft.com/office/drawing/2014/main" id="{B12DCCAA-C849-0523-6788-AC849D119FF0}"/>
              </a:ext>
            </a:extLst>
          </p:cNvPr>
          <p:cNvSpPr txBox="1"/>
          <p:nvPr/>
        </p:nvSpPr>
        <p:spPr>
          <a:xfrm>
            <a:off x="1207697" y="3282342"/>
            <a:ext cx="862641" cy="261610"/>
          </a:xfrm>
          <a:prstGeom prst="rect">
            <a:avLst/>
          </a:prstGeom>
          <a:noFill/>
        </p:spPr>
        <p:txBody>
          <a:bodyPr wrap="square" rtlCol="0">
            <a:spAutoFit/>
          </a:bodyPr>
          <a:lstStyle/>
          <a:p>
            <a:r>
              <a:rPr lang="en-US" sz="1050" dirty="0"/>
              <a:t>0.7</a:t>
            </a:r>
          </a:p>
        </p:txBody>
      </p:sp>
      <p:sp>
        <p:nvSpPr>
          <p:cNvPr id="60" name="TextBox 59">
            <a:extLst>
              <a:ext uri="{FF2B5EF4-FFF2-40B4-BE49-F238E27FC236}">
                <a16:creationId xmlns:a16="http://schemas.microsoft.com/office/drawing/2014/main" id="{335E12F7-8B75-7290-17FA-E0CB67B07523}"/>
              </a:ext>
            </a:extLst>
          </p:cNvPr>
          <p:cNvSpPr txBox="1"/>
          <p:nvPr/>
        </p:nvSpPr>
        <p:spPr>
          <a:xfrm>
            <a:off x="1968260" y="5542203"/>
            <a:ext cx="862641" cy="261610"/>
          </a:xfrm>
          <a:prstGeom prst="rect">
            <a:avLst/>
          </a:prstGeom>
          <a:noFill/>
        </p:spPr>
        <p:txBody>
          <a:bodyPr wrap="square" rtlCol="0">
            <a:spAutoFit/>
          </a:bodyPr>
          <a:lstStyle/>
          <a:p>
            <a:r>
              <a:rPr lang="en-US" sz="1050" dirty="0"/>
              <a:t>0.2</a:t>
            </a:r>
          </a:p>
        </p:txBody>
      </p:sp>
    </p:spTree>
    <p:extLst>
      <p:ext uri="{BB962C8B-B14F-4D97-AF65-F5344CB8AC3E}">
        <p14:creationId xmlns:p14="http://schemas.microsoft.com/office/powerpoint/2010/main" val="273212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536B-0F1B-18BE-05EA-D8D1E99417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FB9750-8714-4B7E-677F-C8AEC4199FCC}"/>
              </a:ext>
            </a:extLst>
          </p:cNvPr>
          <p:cNvSpPr>
            <a:spLocks noGrp="1"/>
          </p:cNvSpPr>
          <p:nvPr>
            <p:ph idx="1"/>
          </p:nvPr>
        </p:nvSpPr>
        <p:spPr/>
        <p:txBody>
          <a:bodyPr/>
          <a:lstStyle/>
          <a:p>
            <a:endParaRPr lang="en-US"/>
          </a:p>
        </p:txBody>
      </p:sp>
      <p:pic>
        <p:nvPicPr>
          <p:cNvPr id="2050" name="Picture 2">
            <a:extLst>
              <a:ext uri="{FF2B5EF4-FFF2-40B4-BE49-F238E27FC236}">
                <a16:creationId xmlns:a16="http://schemas.microsoft.com/office/drawing/2014/main" id="{D080482F-B935-3AF5-B521-5F9BEBB77B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6313" y="0"/>
            <a:ext cx="51577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356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446</Words>
  <Application>Microsoft Office PowerPoint</Application>
  <PresentationFormat>Widescreen</PresentationFormat>
  <Paragraphs>70</Paragraphs>
  <Slides>16</Slides>
  <Notes>0</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 situation</vt:lpstr>
      <vt:lpstr>Given the current weather how do I find the probabilities of the weather in the future?</vt:lpstr>
      <vt:lpstr>A visualization</vt:lpstr>
      <vt:lpstr>A visualization</vt:lpstr>
      <vt:lpstr>A visualization</vt:lpstr>
      <vt:lpstr>Given the current weather how do I find the probabilities of the weather in the future?</vt:lpstr>
      <vt:lpstr>PowerPoint Presentation</vt:lpstr>
      <vt:lpstr>PowerPoint Presentation</vt:lpstr>
      <vt:lpstr>PowerPoint Presentation</vt:lpstr>
      <vt:lpstr>Key Observations</vt:lpstr>
      <vt:lpstr>How does this help us solve the problem?</vt:lpstr>
      <vt:lpstr>Working backwards</vt:lpstr>
      <vt:lpstr>PowerPoint Presentation</vt:lpstr>
      <vt:lpstr>Hmmm</vt:lpstr>
      <vt:lpstr>PowerPoint Presentation</vt:lpstr>
      <vt:lpstr>Some 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situation</dc:title>
  <dc:creator>Uma Anand</dc:creator>
  <cp:lastModifiedBy>Uma Anand</cp:lastModifiedBy>
  <cp:revision>2</cp:revision>
  <dcterms:created xsi:type="dcterms:W3CDTF">2023-10-30T19:23:04Z</dcterms:created>
  <dcterms:modified xsi:type="dcterms:W3CDTF">2023-11-04T01:18:29Z</dcterms:modified>
</cp:coreProperties>
</file>