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8" r:id="rId10"/>
    <p:sldId id="265" r:id="rId11"/>
    <p:sldId id="266" r:id="rId12"/>
    <p:sldId id="269" r:id="rId13"/>
    <p:sldId id="270" r:id="rId14"/>
    <p:sldId id="271" r:id="rId15"/>
    <p:sldId id="272" r:id="rId16"/>
    <p:sldId id="273"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10-30T19:33:53.922"/>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1 119,'1762'0,"-1606"-12,0-1,-41 15,90-3,-162-5,-1-1,51-16,-47 11,73-11,526-1,332 24,-912 3,103 19,-103-12,106 4,1118-15,-1251 3,49 8,31 2,732-11,-412-2,-398 2,48 10,-48-5,54 0,13-7,-3-1,176 19,-182-8,189-6,-139-6,577 3,-692 2,55 9,-54-5,51 1,920-8,-983 2,-1 2,1 0,-1 2,25 7,-24-5,1-2,-1 0,42 3,71 3,18 1,38-13,-170 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10-30T19:36:10.437"/>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51,'3202'0,"-2427"-24,38 0,1612 25,-1258-2,-978 14,4-1,658-13,-664 13,-4 1,217 5,3-10,-236-10,11-11,-1 0,1722 14,-1866-3,0-1,-1-2,36-10,-36 8,0 0,0 2,37 0,9 4,107 4,-86 18,-81-19</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10-30T19:42:14.065"/>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0 75,'3094'0,"-3060"-1,51-10,24-1,-57 9,89-19,-33 4,-16 10,158 8,-102 3,701-3,-832 1,0 1,1 0,16 6,47 4,-44-12,-25-1,1 1,-1 1,0-1,17 5,-14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10-30T19:42:17.534"/>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0 194,'2524'0,"-2462"-3,111-20,-16 0,7-1,-27 1,19-2,19 7,230-11,-367 27,54-8,-53 4,45 0,2423 5,-1190 3,-1289-1,52 10,-52-6,51 3,-9-9,-40-1,1 2,0 1,-1 1,50 11,-64-9</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10AE2-8A81-2D65-5166-96FFC73BC9E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EE8DD2A-6F6C-C2DA-8AA7-3338E20495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6BA87E7-AEB5-3B87-A37C-F647AA5B0A18}"/>
              </a:ext>
            </a:extLst>
          </p:cNvPr>
          <p:cNvSpPr>
            <a:spLocks noGrp="1"/>
          </p:cNvSpPr>
          <p:nvPr>
            <p:ph type="dt" sz="half" idx="10"/>
          </p:nvPr>
        </p:nvSpPr>
        <p:spPr/>
        <p:txBody>
          <a:bodyPr/>
          <a:lstStyle/>
          <a:p>
            <a:fld id="{E91A5F0B-2BC1-49ED-9B2B-FF0C1D85F055}" type="datetimeFigureOut">
              <a:rPr lang="en-US" smtClean="0"/>
              <a:t>11/3/2023</a:t>
            </a:fld>
            <a:endParaRPr lang="en-US"/>
          </a:p>
        </p:txBody>
      </p:sp>
      <p:sp>
        <p:nvSpPr>
          <p:cNvPr id="5" name="Footer Placeholder 4">
            <a:extLst>
              <a:ext uri="{FF2B5EF4-FFF2-40B4-BE49-F238E27FC236}">
                <a16:creationId xmlns:a16="http://schemas.microsoft.com/office/drawing/2014/main" id="{799A1897-EA15-903C-E73B-F761355033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C74D28-3D2B-ACEE-4796-ADC4B279F192}"/>
              </a:ext>
            </a:extLst>
          </p:cNvPr>
          <p:cNvSpPr>
            <a:spLocks noGrp="1"/>
          </p:cNvSpPr>
          <p:nvPr>
            <p:ph type="sldNum" sz="quarter" idx="12"/>
          </p:nvPr>
        </p:nvSpPr>
        <p:spPr/>
        <p:txBody>
          <a:bodyPr/>
          <a:lstStyle/>
          <a:p>
            <a:fld id="{52B80149-F70C-4A5E-A374-D69D71AE44CC}" type="slidenum">
              <a:rPr lang="en-US" smtClean="0"/>
              <a:t>‹#›</a:t>
            </a:fld>
            <a:endParaRPr lang="en-US"/>
          </a:p>
        </p:txBody>
      </p:sp>
    </p:spTree>
    <p:extLst>
      <p:ext uri="{BB962C8B-B14F-4D97-AF65-F5344CB8AC3E}">
        <p14:creationId xmlns:p14="http://schemas.microsoft.com/office/powerpoint/2010/main" val="2476424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AEDFC-A96A-6388-1463-54C1F6146A9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33DFB76-227A-EE90-BEBB-BE420859A1E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82449C-FA9A-94D8-5F3F-F285CEB79D3E}"/>
              </a:ext>
            </a:extLst>
          </p:cNvPr>
          <p:cNvSpPr>
            <a:spLocks noGrp="1"/>
          </p:cNvSpPr>
          <p:nvPr>
            <p:ph type="dt" sz="half" idx="10"/>
          </p:nvPr>
        </p:nvSpPr>
        <p:spPr/>
        <p:txBody>
          <a:bodyPr/>
          <a:lstStyle/>
          <a:p>
            <a:fld id="{E91A5F0B-2BC1-49ED-9B2B-FF0C1D85F055}" type="datetimeFigureOut">
              <a:rPr lang="en-US" smtClean="0"/>
              <a:t>11/3/2023</a:t>
            </a:fld>
            <a:endParaRPr lang="en-US"/>
          </a:p>
        </p:txBody>
      </p:sp>
      <p:sp>
        <p:nvSpPr>
          <p:cNvPr id="5" name="Footer Placeholder 4">
            <a:extLst>
              <a:ext uri="{FF2B5EF4-FFF2-40B4-BE49-F238E27FC236}">
                <a16:creationId xmlns:a16="http://schemas.microsoft.com/office/drawing/2014/main" id="{FD746478-F763-7AC8-50E2-C5FCD35E01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C4E511-4A61-C5CE-13BB-B6163340D526}"/>
              </a:ext>
            </a:extLst>
          </p:cNvPr>
          <p:cNvSpPr>
            <a:spLocks noGrp="1"/>
          </p:cNvSpPr>
          <p:nvPr>
            <p:ph type="sldNum" sz="quarter" idx="12"/>
          </p:nvPr>
        </p:nvSpPr>
        <p:spPr/>
        <p:txBody>
          <a:bodyPr/>
          <a:lstStyle/>
          <a:p>
            <a:fld id="{52B80149-F70C-4A5E-A374-D69D71AE44CC}" type="slidenum">
              <a:rPr lang="en-US" smtClean="0"/>
              <a:t>‹#›</a:t>
            </a:fld>
            <a:endParaRPr lang="en-US"/>
          </a:p>
        </p:txBody>
      </p:sp>
    </p:spTree>
    <p:extLst>
      <p:ext uri="{BB962C8B-B14F-4D97-AF65-F5344CB8AC3E}">
        <p14:creationId xmlns:p14="http://schemas.microsoft.com/office/powerpoint/2010/main" val="3953869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FD127CD-82F9-DB3A-7D3B-F125D91D2AA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7009C4C-59B3-AEEB-A29E-3ADB417EF7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9BBA15-A1E7-9822-9589-B9EE4E41C66C}"/>
              </a:ext>
            </a:extLst>
          </p:cNvPr>
          <p:cNvSpPr>
            <a:spLocks noGrp="1"/>
          </p:cNvSpPr>
          <p:nvPr>
            <p:ph type="dt" sz="half" idx="10"/>
          </p:nvPr>
        </p:nvSpPr>
        <p:spPr/>
        <p:txBody>
          <a:bodyPr/>
          <a:lstStyle/>
          <a:p>
            <a:fld id="{E91A5F0B-2BC1-49ED-9B2B-FF0C1D85F055}" type="datetimeFigureOut">
              <a:rPr lang="en-US" smtClean="0"/>
              <a:t>11/3/2023</a:t>
            </a:fld>
            <a:endParaRPr lang="en-US"/>
          </a:p>
        </p:txBody>
      </p:sp>
      <p:sp>
        <p:nvSpPr>
          <p:cNvPr id="5" name="Footer Placeholder 4">
            <a:extLst>
              <a:ext uri="{FF2B5EF4-FFF2-40B4-BE49-F238E27FC236}">
                <a16:creationId xmlns:a16="http://schemas.microsoft.com/office/drawing/2014/main" id="{911FBCCF-309A-AB3A-F7F8-7BD30DA87B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D7AA13-E933-F600-1138-19745F7C205B}"/>
              </a:ext>
            </a:extLst>
          </p:cNvPr>
          <p:cNvSpPr>
            <a:spLocks noGrp="1"/>
          </p:cNvSpPr>
          <p:nvPr>
            <p:ph type="sldNum" sz="quarter" idx="12"/>
          </p:nvPr>
        </p:nvSpPr>
        <p:spPr/>
        <p:txBody>
          <a:bodyPr/>
          <a:lstStyle/>
          <a:p>
            <a:fld id="{52B80149-F70C-4A5E-A374-D69D71AE44CC}" type="slidenum">
              <a:rPr lang="en-US" smtClean="0"/>
              <a:t>‹#›</a:t>
            </a:fld>
            <a:endParaRPr lang="en-US"/>
          </a:p>
        </p:txBody>
      </p:sp>
    </p:spTree>
    <p:extLst>
      <p:ext uri="{BB962C8B-B14F-4D97-AF65-F5344CB8AC3E}">
        <p14:creationId xmlns:p14="http://schemas.microsoft.com/office/powerpoint/2010/main" val="336818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FFF83-BFE9-0B72-E18D-FC7BE7421A8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E6051CC-7CD3-20A2-1A2B-FB039654B5A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7C2BF8-8238-E34C-A43A-172AD4748DF9}"/>
              </a:ext>
            </a:extLst>
          </p:cNvPr>
          <p:cNvSpPr>
            <a:spLocks noGrp="1"/>
          </p:cNvSpPr>
          <p:nvPr>
            <p:ph type="dt" sz="half" idx="10"/>
          </p:nvPr>
        </p:nvSpPr>
        <p:spPr/>
        <p:txBody>
          <a:bodyPr/>
          <a:lstStyle/>
          <a:p>
            <a:fld id="{E91A5F0B-2BC1-49ED-9B2B-FF0C1D85F055}" type="datetimeFigureOut">
              <a:rPr lang="en-US" smtClean="0"/>
              <a:t>11/3/2023</a:t>
            </a:fld>
            <a:endParaRPr lang="en-US"/>
          </a:p>
        </p:txBody>
      </p:sp>
      <p:sp>
        <p:nvSpPr>
          <p:cNvPr id="5" name="Footer Placeholder 4">
            <a:extLst>
              <a:ext uri="{FF2B5EF4-FFF2-40B4-BE49-F238E27FC236}">
                <a16:creationId xmlns:a16="http://schemas.microsoft.com/office/drawing/2014/main" id="{EFB6CDB1-3E07-3543-26C0-29FA7272AA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9C45DF-ECCF-C79B-5366-9A203615B14D}"/>
              </a:ext>
            </a:extLst>
          </p:cNvPr>
          <p:cNvSpPr>
            <a:spLocks noGrp="1"/>
          </p:cNvSpPr>
          <p:nvPr>
            <p:ph type="sldNum" sz="quarter" idx="12"/>
          </p:nvPr>
        </p:nvSpPr>
        <p:spPr/>
        <p:txBody>
          <a:bodyPr/>
          <a:lstStyle/>
          <a:p>
            <a:fld id="{52B80149-F70C-4A5E-A374-D69D71AE44CC}" type="slidenum">
              <a:rPr lang="en-US" smtClean="0"/>
              <a:t>‹#›</a:t>
            </a:fld>
            <a:endParaRPr lang="en-US"/>
          </a:p>
        </p:txBody>
      </p:sp>
    </p:spTree>
    <p:extLst>
      <p:ext uri="{BB962C8B-B14F-4D97-AF65-F5344CB8AC3E}">
        <p14:creationId xmlns:p14="http://schemas.microsoft.com/office/powerpoint/2010/main" val="11578015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6A60B-C11A-2DF5-F4A9-E2E888BE135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3810C7D-1630-2040-FB93-33862B2E589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F99808E-93B4-47D3-A720-4E28D319781D}"/>
              </a:ext>
            </a:extLst>
          </p:cNvPr>
          <p:cNvSpPr>
            <a:spLocks noGrp="1"/>
          </p:cNvSpPr>
          <p:nvPr>
            <p:ph type="dt" sz="half" idx="10"/>
          </p:nvPr>
        </p:nvSpPr>
        <p:spPr/>
        <p:txBody>
          <a:bodyPr/>
          <a:lstStyle/>
          <a:p>
            <a:fld id="{E91A5F0B-2BC1-49ED-9B2B-FF0C1D85F055}" type="datetimeFigureOut">
              <a:rPr lang="en-US" smtClean="0"/>
              <a:t>11/3/2023</a:t>
            </a:fld>
            <a:endParaRPr lang="en-US"/>
          </a:p>
        </p:txBody>
      </p:sp>
      <p:sp>
        <p:nvSpPr>
          <p:cNvPr id="5" name="Footer Placeholder 4">
            <a:extLst>
              <a:ext uri="{FF2B5EF4-FFF2-40B4-BE49-F238E27FC236}">
                <a16:creationId xmlns:a16="http://schemas.microsoft.com/office/drawing/2014/main" id="{09320CA1-4AB9-39FF-A10F-2B4B7FC2BD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283C3F-02BF-CC6B-3216-25C13D669525}"/>
              </a:ext>
            </a:extLst>
          </p:cNvPr>
          <p:cNvSpPr>
            <a:spLocks noGrp="1"/>
          </p:cNvSpPr>
          <p:nvPr>
            <p:ph type="sldNum" sz="quarter" idx="12"/>
          </p:nvPr>
        </p:nvSpPr>
        <p:spPr/>
        <p:txBody>
          <a:bodyPr/>
          <a:lstStyle/>
          <a:p>
            <a:fld id="{52B80149-F70C-4A5E-A374-D69D71AE44CC}" type="slidenum">
              <a:rPr lang="en-US" smtClean="0"/>
              <a:t>‹#›</a:t>
            </a:fld>
            <a:endParaRPr lang="en-US"/>
          </a:p>
        </p:txBody>
      </p:sp>
    </p:spTree>
    <p:extLst>
      <p:ext uri="{BB962C8B-B14F-4D97-AF65-F5344CB8AC3E}">
        <p14:creationId xmlns:p14="http://schemas.microsoft.com/office/powerpoint/2010/main" val="2734555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0BB0D1-5F1E-343C-F666-11203D88EF1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1BD52DB-C03C-AB6D-0E3A-372A18DD477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46D2A95-CD22-3B13-701F-D640F415AD6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D2EFB1E-8F5A-E765-F6C9-5D166D3E4C7C}"/>
              </a:ext>
            </a:extLst>
          </p:cNvPr>
          <p:cNvSpPr>
            <a:spLocks noGrp="1"/>
          </p:cNvSpPr>
          <p:nvPr>
            <p:ph type="dt" sz="half" idx="10"/>
          </p:nvPr>
        </p:nvSpPr>
        <p:spPr/>
        <p:txBody>
          <a:bodyPr/>
          <a:lstStyle/>
          <a:p>
            <a:fld id="{E91A5F0B-2BC1-49ED-9B2B-FF0C1D85F055}" type="datetimeFigureOut">
              <a:rPr lang="en-US" smtClean="0"/>
              <a:t>11/3/2023</a:t>
            </a:fld>
            <a:endParaRPr lang="en-US"/>
          </a:p>
        </p:txBody>
      </p:sp>
      <p:sp>
        <p:nvSpPr>
          <p:cNvPr id="6" name="Footer Placeholder 5">
            <a:extLst>
              <a:ext uri="{FF2B5EF4-FFF2-40B4-BE49-F238E27FC236}">
                <a16:creationId xmlns:a16="http://schemas.microsoft.com/office/drawing/2014/main" id="{A80D9E7A-BBF9-7E43-2AA3-8767FD5E05F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2FEE18-FB40-EBA3-C53D-F6FBF07B48E4}"/>
              </a:ext>
            </a:extLst>
          </p:cNvPr>
          <p:cNvSpPr>
            <a:spLocks noGrp="1"/>
          </p:cNvSpPr>
          <p:nvPr>
            <p:ph type="sldNum" sz="quarter" idx="12"/>
          </p:nvPr>
        </p:nvSpPr>
        <p:spPr/>
        <p:txBody>
          <a:bodyPr/>
          <a:lstStyle/>
          <a:p>
            <a:fld id="{52B80149-F70C-4A5E-A374-D69D71AE44CC}" type="slidenum">
              <a:rPr lang="en-US" smtClean="0"/>
              <a:t>‹#›</a:t>
            </a:fld>
            <a:endParaRPr lang="en-US"/>
          </a:p>
        </p:txBody>
      </p:sp>
    </p:spTree>
    <p:extLst>
      <p:ext uri="{BB962C8B-B14F-4D97-AF65-F5344CB8AC3E}">
        <p14:creationId xmlns:p14="http://schemas.microsoft.com/office/powerpoint/2010/main" val="30502719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1AFBA-C8ED-C02B-D13D-CE90F1F32B4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89D7210-F543-B287-0041-F281FE17393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58891A9-5834-212F-AD22-E862D5784BC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1FA6BF6-DC64-1415-AD44-DCFA0114DA2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F1D0D04-07ED-48AB-23B3-499185214E7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4BD165C-3C7B-99E7-DDCC-A09D727A5AA8}"/>
              </a:ext>
            </a:extLst>
          </p:cNvPr>
          <p:cNvSpPr>
            <a:spLocks noGrp="1"/>
          </p:cNvSpPr>
          <p:nvPr>
            <p:ph type="dt" sz="half" idx="10"/>
          </p:nvPr>
        </p:nvSpPr>
        <p:spPr/>
        <p:txBody>
          <a:bodyPr/>
          <a:lstStyle/>
          <a:p>
            <a:fld id="{E91A5F0B-2BC1-49ED-9B2B-FF0C1D85F055}" type="datetimeFigureOut">
              <a:rPr lang="en-US" smtClean="0"/>
              <a:t>11/3/2023</a:t>
            </a:fld>
            <a:endParaRPr lang="en-US"/>
          </a:p>
        </p:txBody>
      </p:sp>
      <p:sp>
        <p:nvSpPr>
          <p:cNvPr id="8" name="Footer Placeholder 7">
            <a:extLst>
              <a:ext uri="{FF2B5EF4-FFF2-40B4-BE49-F238E27FC236}">
                <a16:creationId xmlns:a16="http://schemas.microsoft.com/office/drawing/2014/main" id="{116337AC-2A37-DBA3-11D3-85D88946269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1D85017-9FB5-EEA9-0465-94636F0471BE}"/>
              </a:ext>
            </a:extLst>
          </p:cNvPr>
          <p:cNvSpPr>
            <a:spLocks noGrp="1"/>
          </p:cNvSpPr>
          <p:nvPr>
            <p:ph type="sldNum" sz="quarter" idx="12"/>
          </p:nvPr>
        </p:nvSpPr>
        <p:spPr/>
        <p:txBody>
          <a:bodyPr/>
          <a:lstStyle/>
          <a:p>
            <a:fld id="{52B80149-F70C-4A5E-A374-D69D71AE44CC}" type="slidenum">
              <a:rPr lang="en-US" smtClean="0"/>
              <a:t>‹#›</a:t>
            </a:fld>
            <a:endParaRPr lang="en-US"/>
          </a:p>
        </p:txBody>
      </p:sp>
    </p:spTree>
    <p:extLst>
      <p:ext uri="{BB962C8B-B14F-4D97-AF65-F5344CB8AC3E}">
        <p14:creationId xmlns:p14="http://schemas.microsoft.com/office/powerpoint/2010/main" val="3209852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69F62-F3C7-9AD2-DB79-DED508B9DDA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06647CC-0787-40C8-EA5D-71FBDF5D17E1}"/>
              </a:ext>
            </a:extLst>
          </p:cNvPr>
          <p:cNvSpPr>
            <a:spLocks noGrp="1"/>
          </p:cNvSpPr>
          <p:nvPr>
            <p:ph type="dt" sz="half" idx="10"/>
          </p:nvPr>
        </p:nvSpPr>
        <p:spPr/>
        <p:txBody>
          <a:bodyPr/>
          <a:lstStyle/>
          <a:p>
            <a:fld id="{E91A5F0B-2BC1-49ED-9B2B-FF0C1D85F055}" type="datetimeFigureOut">
              <a:rPr lang="en-US" smtClean="0"/>
              <a:t>11/3/2023</a:t>
            </a:fld>
            <a:endParaRPr lang="en-US"/>
          </a:p>
        </p:txBody>
      </p:sp>
      <p:sp>
        <p:nvSpPr>
          <p:cNvPr id="4" name="Footer Placeholder 3">
            <a:extLst>
              <a:ext uri="{FF2B5EF4-FFF2-40B4-BE49-F238E27FC236}">
                <a16:creationId xmlns:a16="http://schemas.microsoft.com/office/drawing/2014/main" id="{EA67B346-1F48-2452-789B-FEC9F4F309E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F514634-470A-4B3F-05E3-E6FCB642F78F}"/>
              </a:ext>
            </a:extLst>
          </p:cNvPr>
          <p:cNvSpPr>
            <a:spLocks noGrp="1"/>
          </p:cNvSpPr>
          <p:nvPr>
            <p:ph type="sldNum" sz="quarter" idx="12"/>
          </p:nvPr>
        </p:nvSpPr>
        <p:spPr/>
        <p:txBody>
          <a:bodyPr/>
          <a:lstStyle/>
          <a:p>
            <a:fld id="{52B80149-F70C-4A5E-A374-D69D71AE44CC}" type="slidenum">
              <a:rPr lang="en-US" smtClean="0"/>
              <a:t>‹#›</a:t>
            </a:fld>
            <a:endParaRPr lang="en-US"/>
          </a:p>
        </p:txBody>
      </p:sp>
    </p:spTree>
    <p:extLst>
      <p:ext uri="{BB962C8B-B14F-4D97-AF65-F5344CB8AC3E}">
        <p14:creationId xmlns:p14="http://schemas.microsoft.com/office/powerpoint/2010/main" val="17735500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27F50F0-7436-7D0A-57C2-D56815B9CFD9}"/>
              </a:ext>
            </a:extLst>
          </p:cNvPr>
          <p:cNvSpPr>
            <a:spLocks noGrp="1"/>
          </p:cNvSpPr>
          <p:nvPr>
            <p:ph type="dt" sz="half" idx="10"/>
          </p:nvPr>
        </p:nvSpPr>
        <p:spPr/>
        <p:txBody>
          <a:bodyPr/>
          <a:lstStyle/>
          <a:p>
            <a:fld id="{E91A5F0B-2BC1-49ED-9B2B-FF0C1D85F055}" type="datetimeFigureOut">
              <a:rPr lang="en-US" smtClean="0"/>
              <a:t>11/3/2023</a:t>
            </a:fld>
            <a:endParaRPr lang="en-US"/>
          </a:p>
        </p:txBody>
      </p:sp>
      <p:sp>
        <p:nvSpPr>
          <p:cNvPr id="3" name="Footer Placeholder 2">
            <a:extLst>
              <a:ext uri="{FF2B5EF4-FFF2-40B4-BE49-F238E27FC236}">
                <a16:creationId xmlns:a16="http://schemas.microsoft.com/office/drawing/2014/main" id="{34804005-EFE9-34F9-78D1-8C25C4DF52B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103D48F-04F7-6867-CCE0-99BC20F76DEC}"/>
              </a:ext>
            </a:extLst>
          </p:cNvPr>
          <p:cNvSpPr>
            <a:spLocks noGrp="1"/>
          </p:cNvSpPr>
          <p:nvPr>
            <p:ph type="sldNum" sz="quarter" idx="12"/>
          </p:nvPr>
        </p:nvSpPr>
        <p:spPr/>
        <p:txBody>
          <a:bodyPr/>
          <a:lstStyle/>
          <a:p>
            <a:fld id="{52B80149-F70C-4A5E-A374-D69D71AE44CC}" type="slidenum">
              <a:rPr lang="en-US" smtClean="0"/>
              <a:t>‹#›</a:t>
            </a:fld>
            <a:endParaRPr lang="en-US"/>
          </a:p>
        </p:txBody>
      </p:sp>
    </p:spTree>
    <p:extLst>
      <p:ext uri="{BB962C8B-B14F-4D97-AF65-F5344CB8AC3E}">
        <p14:creationId xmlns:p14="http://schemas.microsoft.com/office/powerpoint/2010/main" val="1044149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5861C-3090-2571-5E5B-9E454BC085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D603F3E-034C-A7C6-4002-A90D559FED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2ABDFCA-76C7-406D-66D4-8087FF1C62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626AA8-3DC5-4B49-58A4-33F0C6D84961}"/>
              </a:ext>
            </a:extLst>
          </p:cNvPr>
          <p:cNvSpPr>
            <a:spLocks noGrp="1"/>
          </p:cNvSpPr>
          <p:nvPr>
            <p:ph type="dt" sz="half" idx="10"/>
          </p:nvPr>
        </p:nvSpPr>
        <p:spPr/>
        <p:txBody>
          <a:bodyPr/>
          <a:lstStyle/>
          <a:p>
            <a:fld id="{E91A5F0B-2BC1-49ED-9B2B-FF0C1D85F055}" type="datetimeFigureOut">
              <a:rPr lang="en-US" smtClean="0"/>
              <a:t>11/3/2023</a:t>
            </a:fld>
            <a:endParaRPr lang="en-US"/>
          </a:p>
        </p:txBody>
      </p:sp>
      <p:sp>
        <p:nvSpPr>
          <p:cNvPr id="6" name="Footer Placeholder 5">
            <a:extLst>
              <a:ext uri="{FF2B5EF4-FFF2-40B4-BE49-F238E27FC236}">
                <a16:creationId xmlns:a16="http://schemas.microsoft.com/office/drawing/2014/main" id="{8175BFAE-0BC0-8D27-D663-849D966567C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BE9AF39-E3B6-D6A6-7686-BAA66B83E39C}"/>
              </a:ext>
            </a:extLst>
          </p:cNvPr>
          <p:cNvSpPr>
            <a:spLocks noGrp="1"/>
          </p:cNvSpPr>
          <p:nvPr>
            <p:ph type="sldNum" sz="quarter" idx="12"/>
          </p:nvPr>
        </p:nvSpPr>
        <p:spPr/>
        <p:txBody>
          <a:bodyPr/>
          <a:lstStyle/>
          <a:p>
            <a:fld id="{52B80149-F70C-4A5E-A374-D69D71AE44CC}" type="slidenum">
              <a:rPr lang="en-US" smtClean="0"/>
              <a:t>‹#›</a:t>
            </a:fld>
            <a:endParaRPr lang="en-US"/>
          </a:p>
        </p:txBody>
      </p:sp>
    </p:spTree>
    <p:extLst>
      <p:ext uri="{BB962C8B-B14F-4D97-AF65-F5344CB8AC3E}">
        <p14:creationId xmlns:p14="http://schemas.microsoft.com/office/powerpoint/2010/main" val="1147583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F59CD4-A094-4DAF-2FCA-AEFD1162B2C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BE3F4B7-307B-21FE-A23E-0CACACFF0A4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8BFAFB1-6F6D-A65D-0264-F852D83A5D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9820E6E-3127-165D-ACD2-8389FB4BAF23}"/>
              </a:ext>
            </a:extLst>
          </p:cNvPr>
          <p:cNvSpPr>
            <a:spLocks noGrp="1"/>
          </p:cNvSpPr>
          <p:nvPr>
            <p:ph type="dt" sz="half" idx="10"/>
          </p:nvPr>
        </p:nvSpPr>
        <p:spPr/>
        <p:txBody>
          <a:bodyPr/>
          <a:lstStyle/>
          <a:p>
            <a:fld id="{E91A5F0B-2BC1-49ED-9B2B-FF0C1D85F055}" type="datetimeFigureOut">
              <a:rPr lang="en-US" smtClean="0"/>
              <a:t>11/3/2023</a:t>
            </a:fld>
            <a:endParaRPr lang="en-US"/>
          </a:p>
        </p:txBody>
      </p:sp>
      <p:sp>
        <p:nvSpPr>
          <p:cNvPr id="6" name="Footer Placeholder 5">
            <a:extLst>
              <a:ext uri="{FF2B5EF4-FFF2-40B4-BE49-F238E27FC236}">
                <a16:creationId xmlns:a16="http://schemas.microsoft.com/office/drawing/2014/main" id="{16E79378-75BB-3471-DDB0-7386D3B34E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86B55FB-5A42-53ED-4469-CC518E5A7550}"/>
              </a:ext>
            </a:extLst>
          </p:cNvPr>
          <p:cNvSpPr>
            <a:spLocks noGrp="1"/>
          </p:cNvSpPr>
          <p:nvPr>
            <p:ph type="sldNum" sz="quarter" idx="12"/>
          </p:nvPr>
        </p:nvSpPr>
        <p:spPr/>
        <p:txBody>
          <a:bodyPr/>
          <a:lstStyle/>
          <a:p>
            <a:fld id="{52B80149-F70C-4A5E-A374-D69D71AE44CC}" type="slidenum">
              <a:rPr lang="en-US" smtClean="0"/>
              <a:t>‹#›</a:t>
            </a:fld>
            <a:endParaRPr lang="en-US"/>
          </a:p>
        </p:txBody>
      </p:sp>
    </p:spTree>
    <p:extLst>
      <p:ext uri="{BB962C8B-B14F-4D97-AF65-F5344CB8AC3E}">
        <p14:creationId xmlns:p14="http://schemas.microsoft.com/office/powerpoint/2010/main" val="1742445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678E89D-2BE8-D9BD-3860-9ECCA0270E8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0B59B55-02C5-6C6A-624D-FC2A0BD9C9D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9640BC-453C-3F52-31BD-A0B84538DA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1A5F0B-2BC1-49ED-9B2B-FF0C1D85F055}" type="datetimeFigureOut">
              <a:rPr lang="en-US" smtClean="0"/>
              <a:t>11/3/2023</a:t>
            </a:fld>
            <a:endParaRPr lang="en-US"/>
          </a:p>
        </p:txBody>
      </p:sp>
      <p:sp>
        <p:nvSpPr>
          <p:cNvPr id="5" name="Footer Placeholder 4">
            <a:extLst>
              <a:ext uri="{FF2B5EF4-FFF2-40B4-BE49-F238E27FC236}">
                <a16:creationId xmlns:a16="http://schemas.microsoft.com/office/drawing/2014/main" id="{5EA0D593-6D8B-2969-FEEA-F07B6570B39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1CD7AB3-A34B-5307-2CA7-098708CCE92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B80149-F70C-4A5E-A374-D69D71AE44CC}" type="slidenum">
              <a:rPr lang="en-US" smtClean="0"/>
              <a:t>‹#›</a:t>
            </a:fld>
            <a:endParaRPr lang="en-US"/>
          </a:p>
        </p:txBody>
      </p:sp>
    </p:spTree>
    <p:extLst>
      <p:ext uri="{BB962C8B-B14F-4D97-AF65-F5344CB8AC3E}">
        <p14:creationId xmlns:p14="http://schemas.microsoft.com/office/powerpoint/2010/main" val="42820410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reddit.com/r/SubredditSimulato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customXml" Target="../ink/ink2.xm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customXml" Target="../ink/ink3.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customXml" Target="../ink/ink4.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61768-CB20-EDBB-35C2-71A64902495C}"/>
              </a:ext>
            </a:extLst>
          </p:cNvPr>
          <p:cNvSpPr>
            <a:spLocks noGrp="1"/>
          </p:cNvSpPr>
          <p:nvPr>
            <p:ph type="title"/>
          </p:nvPr>
        </p:nvSpPr>
        <p:spPr/>
        <p:txBody>
          <a:bodyPr/>
          <a:lstStyle/>
          <a:p>
            <a:r>
              <a:rPr lang="en-US" dirty="0"/>
              <a:t>A situation</a:t>
            </a:r>
          </a:p>
        </p:txBody>
      </p:sp>
      <p:sp>
        <p:nvSpPr>
          <p:cNvPr id="3" name="Content Placeholder 2">
            <a:extLst>
              <a:ext uri="{FF2B5EF4-FFF2-40B4-BE49-F238E27FC236}">
                <a16:creationId xmlns:a16="http://schemas.microsoft.com/office/drawing/2014/main" id="{B0BA2180-5740-856D-4BC1-18ACFCFF6B2A}"/>
              </a:ext>
            </a:extLst>
          </p:cNvPr>
          <p:cNvSpPr>
            <a:spLocks noGrp="1"/>
          </p:cNvSpPr>
          <p:nvPr>
            <p:ph idx="1"/>
          </p:nvPr>
        </p:nvSpPr>
        <p:spPr>
          <a:xfrm>
            <a:off x="751936" y="1690688"/>
            <a:ext cx="10515600" cy="4351338"/>
          </a:xfrm>
        </p:spPr>
        <p:txBody>
          <a:bodyPr>
            <a:normAutofit/>
          </a:bodyPr>
          <a:lstStyle/>
          <a:p>
            <a:pPr marL="0" indent="0">
              <a:buNone/>
            </a:pPr>
            <a:r>
              <a:rPr lang="en-US" sz="2400" b="1" dirty="0">
                <a:latin typeface="Arial" panose="020B0604020202020204" pitchFamily="34" charset="0"/>
              </a:rPr>
              <a:t>I</a:t>
            </a:r>
            <a:r>
              <a:rPr lang="en-US" sz="2400" b="1" i="0" dirty="0">
                <a:effectLst/>
                <a:latin typeface="Arial" panose="020B0604020202020204" pitchFamily="34" charset="0"/>
              </a:rPr>
              <a:t>magine</a:t>
            </a:r>
            <a:r>
              <a:rPr lang="en-US" sz="2400" b="0" i="0" dirty="0">
                <a:effectLst/>
                <a:latin typeface="Arial" panose="020B0604020202020204" pitchFamily="34" charset="0"/>
              </a:rPr>
              <a:t> that you are in a world where there were two possible states for weather: sunny or rainy. You can always directly observe the current weather state, and it is guaranteed to always be one of these two states. </a:t>
            </a:r>
          </a:p>
          <a:p>
            <a:pPr marL="0" indent="0">
              <a:buNone/>
            </a:pPr>
            <a:br>
              <a:rPr lang="en-US" sz="2400" dirty="0"/>
            </a:br>
            <a:r>
              <a:rPr lang="en-US" sz="2400" dirty="0"/>
              <a:t>In this world, </a:t>
            </a:r>
            <a:r>
              <a:rPr lang="en-US" sz="2400" b="0" i="0" dirty="0">
                <a:effectLst/>
                <a:latin typeface="Arial" panose="020B0604020202020204" pitchFamily="34" charset="0"/>
              </a:rPr>
              <a:t>there is an inherent transition in this process, in that the current weather has some bearing on what the next day’s weather will be. So, you collect weather data over several years, and calculate that the chance of a sunny day occurring after a rainy day is 0.5. The chance of a rainy day occurring after a sunny day is 0.1.</a:t>
            </a:r>
            <a:endParaRPr lang="en-US" sz="2400" dirty="0"/>
          </a:p>
        </p:txBody>
      </p:sp>
    </p:spTree>
    <p:extLst>
      <p:ext uri="{BB962C8B-B14F-4D97-AF65-F5344CB8AC3E}">
        <p14:creationId xmlns:p14="http://schemas.microsoft.com/office/powerpoint/2010/main" val="27090478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FD399-C3AA-D155-0D59-23CDC24E29F5}"/>
              </a:ext>
            </a:extLst>
          </p:cNvPr>
          <p:cNvSpPr>
            <a:spLocks noGrp="1"/>
          </p:cNvSpPr>
          <p:nvPr>
            <p:ph type="title"/>
          </p:nvPr>
        </p:nvSpPr>
        <p:spPr/>
        <p:txBody>
          <a:bodyPr/>
          <a:lstStyle/>
          <a:p>
            <a:r>
              <a:rPr lang="en-US" dirty="0"/>
              <a:t>Key Observations</a:t>
            </a:r>
          </a:p>
        </p:txBody>
      </p:sp>
      <p:sp>
        <p:nvSpPr>
          <p:cNvPr id="3" name="Content Placeholder 2">
            <a:extLst>
              <a:ext uri="{FF2B5EF4-FFF2-40B4-BE49-F238E27FC236}">
                <a16:creationId xmlns:a16="http://schemas.microsoft.com/office/drawing/2014/main" id="{706C1B76-F50B-1917-45A9-957A5CAA206D}"/>
              </a:ext>
            </a:extLst>
          </p:cNvPr>
          <p:cNvSpPr>
            <a:spLocks noGrp="1"/>
          </p:cNvSpPr>
          <p:nvPr>
            <p:ph idx="1"/>
          </p:nvPr>
        </p:nvSpPr>
        <p:spPr/>
        <p:txBody>
          <a:bodyPr/>
          <a:lstStyle/>
          <a:p>
            <a:r>
              <a:rPr lang="en-US" dirty="0"/>
              <a:t>Sum of row entries is 1</a:t>
            </a:r>
          </a:p>
          <a:p>
            <a:r>
              <a:rPr lang="en-US" dirty="0"/>
              <a:t>Why is sum of column entries not 1?</a:t>
            </a:r>
          </a:p>
        </p:txBody>
      </p:sp>
    </p:spTree>
    <p:extLst>
      <p:ext uri="{BB962C8B-B14F-4D97-AF65-F5344CB8AC3E}">
        <p14:creationId xmlns:p14="http://schemas.microsoft.com/office/powerpoint/2010/main" val="18732964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50A0F98-7E2E-3C31-7865-8FB505E36078}"/>
              </a:ext>
            </a:extLst>
          </p:cNvPr>
          <p:cNvSpPr>
            <a:spLocks noGrp="1"/>
          </p:cNvSpPr>
          <p:nvPr>
            <p:ph type="title"/>
          </p:nvPr>
        </p:nvSpPr>
        <p:spPr/>
        <p:txBody>
          <a:bodyPr/>
          <a:lstStyle/>
          <a:p>
            <a:r>
              <a:rPr lang="en-US" dirty="0"/>
              <a:t>How does this help us solve the problem?</a:t>
            </a:r>
          </a:p>
        </p:txBody>
      </p:sp>
      <p:sp>
        <p:nvSpPr>
          <p:cNvPr id="5" name="Text Placeholder 4">
            <a:extLst>
              <a:ext uri="{FF2B5EF4-FFF2-40B4-BE49-F238E27FC236}">
                <a16:creationId xmlns:a16="http://schemas.microsoft.com/office/drawing/2014/main" id="{E1B3F5F8-AADF-DCDC-C9AF-3E970C6F9F1A}"/>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6562418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CBF4684-866F-0015-8BD7-7B07638637AF}"/>
              </a:ext>
            </a:extLst>
          </p:cNvPr>
          <p:cNvSpPr>
            <a:spLocks noGrp="1"/>
          </p:cNvSpPr>
          <p:nvPr>
            <p:ph type="title"/>
          </p:nvPr>
        </p:nvSpPr>
        <p:spPr/>
        <p:txBody>
          <a:bodyPr/>
          <a:lstStyle/>
          <a:p>
            <a:r>
              <a:rPr lang="en-US" dirty="0"/>
              <a:t>Working backwards</a:t>
            </a:r>
          </a:p>
        </p:txBody>
      </p:sp>
      <p:sp>
        <p:nvSpPr>
          <p:cNvPr id="5" name="Content Placeholder 4">
            <a:extLst>
              <a:ext uri="{FF2B5EF4-FFF2-40B4-BE49-F238E27FC236}">
                <a16:creationId xmlns:a16="http://schemas.microsoft.com/office/drawing/2014/main" id="{2222FDB3-AE0F-4871-A8F9-7F6ECD7642D5}"/>
              </a:ext>
            </a:extLst>
          </p:cNvPr>
          <p:cNvSpPr>
            <a:spLocks noGrp="1"/>
          </p:cNvSpPr>
          <p:nvPr>
            <p:ph idx="1"/>
          </p:nvPr>
        </p:nvSpPr>
        <p:spPr>
          <a:xfrm>
            <a:off x="838200" y="1825625"/>
            <a:ext cx="10445151" cy="4351338"/>
          </a:xfrm>
        </p:spPr>
        <p:txBody>
          <a:bodyPr>
            <a:normAutofit/>
          </a:bodyPr>
          <a:lstStyle/>
          <a:p>
            <a:r>
              <a:rPr lang="en-US" dirty="0"/>
              <a:t>If our solution was a matrix, what would we want it to look like?</a:t>
            </a:r>
          </a:p>
          <a:p>
            <a:r>
              <a:rPr lang="en-US" dirty="0"/>
              <a:t>Maybe a row vector or a column vector? Where one entry represents the future state being sunny and the other represents it being rainy?</a:t>
            </a:r>
          </a:p>
          <a:p>
            <a:r>
              <a:rPr lang="en-US" dirty="0"/>
              <a:t>How would we achieve this from the previous matrix?</a:t>
            </a:r>
          </a:p>
        </p:txBody>
      </p:sp>
    </p:spTree>
    <p:extLst>
      <p:ext uri="{BB962C8B-B14F-4D97-AF65-F5344CB8AC3E}">
        <p14:creationId xmlns:p14="http://schemas.microsoft.com/office/powerpoint/2010/main" val="2057785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EB5201-858D-6711-B999-4AF48CDED8B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9B2BA40-3BEB-4FCE-1AE2-24F1A2191C02}"/>
              </a:ext>
            </a:extLst>
          </p:cNvPr>
          <p:cNvSpPr>
            <a:spLocks noGrp="1"/>
          </p:cNvSpPr>
          <p:nvPr>
            <p:ph idx="1"/>
          </p:nvPr>
        </p:nvSpPr>
        <p:spPr/>
        <p:txBody>
          <a:bodyPr/>
          <a:lstStyle/>
          <a:p>
            <a:endParaRPr lang="en-US"/>
          </a:p>
        </p:txBody>
      </p:sp>
      <p:pic>
        <p:nvPicPr>
          <p:cNvPr id="3074" name="Picture 2">
            <a:extLst>
              <a:ext uri="{FF2B5EF4-FFF2-40B4-BE49-F238E27FC236}">
                <a16:creationId xmlns:a16="http://schemas.microsoft.com/office/drawing/2014/main" id="{90D5511E-AAA5-2437-0D0B-8CE2FCE885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30350" y="0"/>
            <a:ext cx="9129713"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7139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19DD0-3813-CDC2-4D29-1C207DB13812}"/>
              </a:ext>
            </a:extLst>
          </p:cNvPr>
          <p:cNvSpPr>
            <a:spLocks noGrp="1"/>
          </p:cNvSpPr>
          <p:nvPr>
            <p:ph type="title"/>
          </p:nvPr>
        </p:nvSpPr>
        <p:spPr/>
        <p:txBody>
          <a:bodyPr/>
          <a:lstStyle/>
          <a:p>
            <a:r>
              <a:rPr lang="en-US" dirty="0"/>
              <a:t>Hmmm</a:t>
            </a:r>
          </a:p>
        </p:txBody>
      </p:sp>
      <p:sp>
        <p:nvSpPr>
          <p:cNvPr id="3" name="Content Placeholder 2">
            <a:extLst>
              <a:ext uri="{FF2B5EF4-FFF2-40B4-BE49-F238E27FC236}">
                <a16:creationId xmlns:a16="http://schemas.microsoft.com/office/drawing/2014/main" id="{D30425FB-DF38-9CC3-7A9D-3F8C5BB22782}"/>
              </a:ext>
            </a:extLst>
          </p:cNvPr>
          <p:cNvSpPr>
            <a:spLocks noGrp="1"/>
          </p:cNvSpPr>
          <p:nvPr>
            <p:ph idx="1"/>
          </p:nvPr>
        </p:nvSpPr>
        <p:spPr/>
        <p:txBody>
          <a:bodyPr/>
          <a:lstStyle/>
          <a:p>
            <a:r>
              <a:rPr lang="en-US" dirty="0"/>
              <a:t>Will this tell us about Day N ?</a:t>
            </a:r>
          </a:p>
          <a:p>
            <a:r>
              <a:rPr lang="en-US" dirty="0"/>
              <a:t>Does this work for more than two states?</a:t>
            </a:r>
          </a:p>
          <a:p>
            <a:r>
              <a:rPr lang="en-US" dirty="0"/>
              <a:t>Let us try generalizing</a:t>
            </a:r>
          </a:p>
        </p:txBody>
      </p:sp>
    </p:spTree>
    <p:extLst>
      <p:ext uri="{BB962C8B-B14F-4D97-AF65-F5344CB8AC3E}">
        <p14:creationId xmlns:p14="http://schemas.microsoft.com/office/powerpoint/2010/main" val="12470173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D34484-9B21-81F4-2068-CEA2A830C8E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C2ACBE4-9201-5671-3E45-C56C7BABD474}"/>
              </a:ext>
            </a:extLst>
          </p:cNvPr>
          <p:cNvSpPr>
            <a:spLocks noGrp="1"/>
          </p:cNvSpPr>
          <p:nvPr>
            <p:ph idx="1"/>
          </p:nvPr>
        </p:nvSpPr>
        <p:spPr/>
        <p:txBody>
          <a:bodyPr/>
          <a:lstStyle/>
          <a:p>
            <a:endParaRPr lang="en-US"/>
          </a:p>
        </p:txBody>
      </p:sp>
      <p:pic>
        <p:nvPicPr>
          <p:cNvPr id="6146" name="Picture 2">
            <a:extLst>
              <a:ext uri="{FF2B5EF4-FFF2-40B4-BE49-F238E27FC236}">
                <a16:creationId xmlns:a16="http://schemas.microsoft.com/office/drawing/2014/main" id="{13598BBF-52E2-5CBA-2E64-BC707B2ECAD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16313" y="0"/>
            <a:ext cx="5157787"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05463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3DAE1-3E4C-0962-5996-528A5FF38701}"/>
              </a:ext>
            </a:extLst>
          </p:cNvPr>
          <p:cNvSpPr>
            <a:spLocks noGrp="1"/>
          </p:cNvSpPr>
          <p:nvPr>
            <p:ph type="title"/>
          </p:nvPr>
        </p:nvSpPr>
        <p:spPr/>
        <p:txBody>
          <a:bodyPr/>
          <a:lstStyle/>
          <a:p>
            <a:r>
              <a:rPr lang="en-US" dirty="0"/>
              <a:t>Some applications…</a:t>
            </a:r>
          </a:p>
        </p:txBody>
      </p:sp>
      <p:sp>
        <p:nvSpPr>
          <p:cNvPr id="3" name="Content Placeholder 2">
            <a:extLst>
              <a:ext uri="{FF2B5EF4-FFF2-40B4-BE49-F238E27FC236}">
                <a16:creationId xmlns:a16="http://schemas.microsoft.com/office/drawing/2014/main" id="{91DA2243-4F5C-B825-DFA7-36E6F1C6F4DA}"/>
              </a:ext>
            </a:extLst>
          </p:cNvPr>
          <p:cNvSpPr>
            <a:spLocks noGrp="1"/>
          </p:cNvSpPr>
          <p:nvPr>
            <p:ph idx="1"/>
          </p:nvPr>
        </p:nvSpPr>
        <p:spPr/>
        <p:txBody>
          <a:bodyPr/>
          <a:lstStyle/>
          <a:p>
            <a:r>
              <a:rPr lang="en-US" dirty="0">
                <a:hlinkClick r:id="rId2"/>
              </a:rPr>
              <a:t>https://www.reddit.com/r/SubredditSimulator/</a:t>
            </a:r>
            <a:endParaRPr lang="en-US" dirty="0"/>
          </a:p>
          <a:p>
            <a:r>
              <a:rPr lang="en-US" dirty="0"/>
              <a:t>Drunkard’s Walk / Random Walks</a:t>
            </a:r>
          </a:p>
          <a:p>
            <a:r>
              <a:rPr lang="en-US" dirty="0"/>
              <a:t>Autocorrect</a:t>
            </a:r>
          </a:p>
        </p:txBody>
      </p:sp>
    </p:spTree>
    <p:extLst>
      <p:ext uri="{BB962C8B-B14F-4D97-AF65-F5344CB8AC3E}">
        <p14:creationId xmlns:p14="http://schemas.microsoft.com/office/powerpoint/2010/main" val="9719467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B9D59B2-03AF-3E8D-E353-1D77F3D47978}"/>
              </a:ext>
            </a:extLst>
          </p:cNvPr>
          <p:cNvSpPr>
            <a:spLocks noGrp="1"/>
          </p:cNvSpPr>
          <p:nvPr>
            <p:ph type="title"/>
          </p:nvPr>
        </p:nvSpPr>
        <p:spPr/>
        <p:txBody>
          <a:bodyPr/>
          <a:lstStyle/>
          <a:p>
            <a:r>
              <a:rPr lang="en-US" dirty="0"/>
              <a:t>Given the current weather how do I find the probabilities of the weather in the future?</a:t>
            </a:r>
          </a:p>
        </p:txBody>
      </p:sp>
      <p:sp>
        <p:nvSpPr>
          <p:cNvPr id="5" name="Text Placeholder 4">
            <a:extLst>
              <a:ext uri="{FF2B5EF4-FFF2-40B4-BE49-F238E27FC236}">
                <a16:creationId xmlns:a16="http://schemas.microsoft.com/office/drawing/2014/main" id="{969639E5-F475-6EA9-D702-CE680CF54B38}"/>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9558044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a:extLst>
              <a:ext uri="{FF2B5EF4-FFF2-40B4-BE49-F238E27FC236}">
                <a16:creationId xmlns:a16="http://schemas.microsoft.com/office/drawing/2014/main" id="{0E5EFA21-2620-063F-BD72-19B302ED5187}"/>
              </a:ext>
            </a:extLst>
          </p:cNvPr>
          <p:cNvPicPr>
            <a:picLocks noChangeAspect="1"/>
          </p:cNvPicPr>
          <p:nvPr/>
        </p:nvPicPr>
        <p:blipFill>
          <a:blip r:embed="rId2"/>
          <a:stretch>
            <a:fillRect/>
          </a:stretch>
        </p:blipFill>
        <p:spPr>
          <a:xfrm>
            <a:off x="831540" y="1601977"/>
            <a:ext cx="9579170" cy="2118544"/>
          </a:xfrm>
          <a:prstGeom prst="rect">
            <a:avLst/>
          </a:prstGeom>
        </p:spPr>
      </p:pic>
      <p:sp>
        <p:nvSpPr>
          <p:cNvPr id="6" name="Title 5">
            <a:extLst>
              <a:ext uri="{FF2B5EF4-FFF2-40B4-BE49-F238E27FC236}">
                <a16:creationId xmlns:a16="http://schemas.microsoft.com/office/drawing/2014/main" id="{41D2902F-48EA-0D2D-A52E-998CB6E952CF}"/>
              </a:ext>
            </a:extLst>
          </p:cNvPr>
          <p:cNvSpPr>
            <a:spLocks noGrp="1"/>
          </p:cNvSpPr>
          <p:nvPr>
            <p:ph type="title"/>
          </p:nvPr>
        </p:nvSpPr>
        <p:spPr/>
        <p:txBody>
          <a:bodyPr/>
          <a:lstStyle/>
          <a:p>
            <a:r>
              <a:rPr lang="en-US" dirty="0"/>
              <a:t>A visualization</a:t>
            </a:r>
          </a:p>
        </p:txBody>
      </p:sp>
      <p:sp>
        <p:nvSpPr>
          <p:cNvPr id="12" name="Oval 11">
            <a:extLst>
              <a:ext uri="{FF2B5EF4-FFF2-40B4-BE49-F238E27FC236}">
                <a16:creationId xmlns:a16="http://schemas.microsoft.com/office/drawing/2014/main" id="{290DE00D-8E00-EE8F-0943-F18AC35DAC4E}"/>
              </a:ext>
            </a:extLst>
          </p:cNvPr>
          <p:cNvSpPr/>
          <p:nvPr/>
        </p:nvSpPr>
        <p:spPr>
          <a:xfrm>
            <a:off x="2996539" y="4744528"/>
            <a:ext cx="1411560" cy="1380228"/>
          </a:xfrm>
          <a:prstGeom prst="ellipse">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Sunny</a:t>
            </a:r>
          </a:p>
        </p:txBody>
      </p:sp>
      <p:sp>
        <p:nvSpPr>
          <p:cNvPr id="13" name="Oval 12">
            <a:extLst>
              <a:ext uri="{FF2B5EF4-FFF2-40B4-BE49-F238E27FC236}">
                <a16:creationId xmlns:a16="http://schemas.microsoft.com/office/drawing/2014/main" id="{9D174B6B-D86A-AC3F-573F-B4300916F0F1}"/>
              </a:ext>
            </a:extLst>
          </p:cNvPr>
          <p:cNvSpPr/>
          <p:nvPr/>
        </p:nvSpPr>
        <p:spPr>
          <a:xfrm>
            <a:off x="5621125" y="4744528"/>
            <a:ext cx="1411560" cy="1380228"/>
          </a:xfrm>
          <a:prstGeom prst="ellipse">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Rainy</a:t>
            </a:r>
          </a:p>
        </p:txBody>
      </p:sp>
      <mc:AlternateContent xmlns:mc="http://schemas.openxmlformats.org/markup-compatibility/2006" xmlns:p14="http://schemas.microsoft.com/office/powerpoint/2010/main">
        <mc:Choice Requires="p14">
          <p:contentPart p14:bwMode="auto" r:id="rId3">
            <p14:nvContentPartPr>
              <p14:cNvPr id="16" name="Ink 15">
                <a:extLst>
                  <a:ext uri="{FF2B5EF4-FFF2-40B4-BE49-F238E27FC236}">
                    <a16:creationId xmlns:a16="http://schemas.microsoft.com/office/drawing/2014/main" id="{959FA7E2-E9F4-CD03-0E79-1193BFBA0ADC}"/>
                  </a:ext>
                </a:extLst>
              </p14:cNvPr>
              <p14:cNvContentPartPr/>
              <p14:nvPr/>
            </p14:nvContentPartPr>
            <p14:xfrm>
              <a:off x="5408545" y="1768537"/>
              <a:ext cx="4200480" cy="78120"/>
            </p14:xfrm>
          </p:contentPart>
        </mc:Choice>
        <mc:Fallback xmlns="">
          <p:pic>
            <p:nvPicPr>
              <p:cNvPr id="16" name="Ink 15">
                <a:extLst>
                  <a:ext uri="{FF2B5EF4-FFF2-40B4-BE49-F238E27FC236}">
                    <a16:creationId xmlns:a16="http://schemas.microsoft.com/office/drawing/2014/main" id="{959FA7E2-E9F4-CD03-0E79-1193BFBA0ADC}"/>
                  </a:ext>
                </a:extLst>
              </p:cNvPr>
              <p:cNvPicPr/>
              <p:nvPr/>
            </p:nvPicPr>
            <p:blipFill>
              <a:blip r:embed="rId4"/>
              <a:stretch>
                <a:fillRect/>
              </a:stretch>
            </p:blipFill>
            <p:spPr>
              <a:xfrm>
                <a:off x="5354905" y="1660537"/>
                <a:ext cx="4308120" cy="293760"/>
              </a:xfrm>
              <a:prstGeom prst="rect">
                <a:avLst/>
              </a:prstGeom>
            </p:spPr>
          </p:pic>
        </mc:Fallback>
      </mc:AlternateContent>
    </p:spTree>
    <p:extLst>
      <p:ext uri="{BB962C8B-B14F-4D97-AF65-F5344CB8AC3E}">
        <p14:creationId xmlns:p14="http://schemas.microsoft.com/office/powerpoint/2010/main" val="780895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p:cTn id="7" dur="2000" fill="hold"/>
                                        <p:tgtEl>
                                          <p:spTgt spid="16"/>
                                        </p:tgtEl>
                                        <p:attrNameLst>
                                          <p:attrName>drawProgress</p:attrName>
                                        </p:attrNameLst>
                                      </p:cBhvr>
                                      <p:tavLst>
                                        <p:tav tm="0">
                                          <p:val>
                                            <p:fltVal val="0"/>
                                          </p:val>
                                        </p:tav>
                                        <p:tav tm="100000">
                                          <p:val>
                                            <p:fltVal val="1"/>
                                          </p:val>
                                        </p:tav>
                                      </p:tavLst>
                                    </p:anim>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a:extLst>
              <a:ext uri="{FF2B5EF4-FFF2-40B4-BE49-F238E27FC236}">
                <a16:creationId xmlns:a16="http://schemas.microsoft.com/office/drawing/2014/main" id="{0E5EFA21-2620-063F-BD72-19B302ED5187}"/>
              </a:ext>
            </a:extLst>
          </p:cNvPr>
          <p:cNvPicPr>
            <a:picLocks noChangeAspect="1"/>
          </p:cNvPicPr>
          <p:nvPr/>
        </p:nvPicPr>
        <p:blipFill>
          <a:blip r:embed="rId2"/>
          <a:stretch>
            <a:fillRect/>
          </a:stretch>
        </p:blipFill>
        <p:spPr>
          <a:xfrm>
            <a:off x="831540" y="1601977"/>
            <a:ext cx="9579170" cy="2118544"/>
          </a:xfrm>
          <a:prstGeom prst="rect">
            <a:avLst/>
          </a:prstGeom>
        </p:spPr>
      </p:pic>
      <p:sp>
        <p:nvSpPr>
          <p:cNvPr id="6" name="Title 5">
            <a:extLst>
              <a:ext uri="{FF2B5EF4-FFF2-40B4-BE49-F238E27FC236}">
                <a16:creationId xmlns:a16="http://schemas.microsoft.com/office/drawing/2014/main" id="{41D2902F-48EA-0D2D-A52E-998CB6E952CF}"/>
              </a:ext>
            </a:extLst>
          </p:cNvPr>
          <p:cNvSpPr>
            <a:spLocks noGrp="1"/>
          </p:cNvSpPr>
          <p:nvPr>
            <p:ph type="title"/>
          </p:nvPr>
        </p:nvSpPr>
        <p:spPr/>
        <p:txBody>
          <a:bodyPr/>
          <a:lstStyle/>
          <a:p>
            <a:r>
              <a:rPr lang="en-US" dirty="0"/>
              <a:t>A visualization</a:t>
            </a:r>
          </a:p>
        </p:txBody>
      </p:sp>
      <p:sp>
        <p:nvSpPr>
          <p:cNvPr id="12" name="Oval 11">
            <a:extLst>
              <a:ext uri="{FF2B5EF4-FFF2-40B4-BE49-F238E27FC236}">
                <a16:creationId xmlns:a16="http://schemas.microsoft.com/office/drawing/2014/main" id="{290DE00D-8E00-EE8F-0943-F18AC35DAC4E}"/>
              </a:ext>
            </a:extLst>
          </p:cNvPr>
          <p:cNvSpPr/>
          <p:nvPr/>
        </p:nvSpPr>
        <p:spPr>
          <a:xfrm>
            <a:off x="2996539" y="4744528"/>
            <a:ext cx="1411560" cy="1380228"/>
          </a:xfrm>
          <a:prstGeom prst="ellipse">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Sunny</a:t>
            </a:r>
          </a:p>
        </p:txBody>
      </p:sp>
      <p:sp>
        <p:nvSpPr>
          <p:cNvPr id="13" name="Oval 12">
            <a:extLst>
              <a:ext uri="{FF2B5EF4-FFF2-40B4-BE49-F238E27FC236}">
                <a16:creationId xmlns:a16="http://schemas.microsoft.com/office/drawing/2014/main" id="{9D174B6B-D86A-AC3F-573F-B4300916F0F1}"/>
              </a:ext>
            </a:extLst>
          </p:cNvPr>
          <p:cNvSpPr/>
          <p:nvPr/>
        </p:nvSpPr>
        <p:spPr>
          <a:xfrm>
            <a:off x="5621125" y="4744528"/>
            <a:ext cx="1411560" cy="1380228"/>
          </a:xfrm>
          <a:prstGeom prst="ellipse">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Rainy</a:t>
            </a:r>
          </a:p>
        </p:txBody>
      </p:sp>
      <mc:AlternateContent xmlns:mc="http://schemas.openxmlformats.org/markup-compatibility/2006" xmlns:p14="http://schemas.microsoft.com/office/powerpoint/2010/main">
        <mc:Choice Requires="p14">
          <p:contentPart p14:bwMode="auto" r:id="rId3">
            <p14:nvContentPartPr>
              <p14:cNvPr id="3" name="Ink 2">
                <a:extLst>
                  <a:ext uri="{FF2B5EF4-FFF2-40B4-BE49-F238E27FC236}">
                    <a16:creationId xmlns:a16="http://schemas.microsoft.com/office/drawing/2014/main" id="{E8751FC1-7C3F-BF53-1AE7-BA5B25587E93}"/>
                  </a:ext>
                </a:extLst>
              </p14:cNvPr>
              <p14:cNvContentPartPr/>
              <p14:nvPr/>
            </p14:nvContentPartPr>
            <p14:xfrm>
              <a:off x="2518825" y="3242377"/>
              <a:ext cx="5011560" cy="28080"/>
            </p14:xfrm>
          </p:contentPart>
        </mc:Choice>
        <mc:Fallback xmlns="">
          <p:pic>
            <p:nvPicPr>
              <p:cNvPr id="3" name="Ink 2">
                <a:extLst>
                  <a:ext uri="{FF2B5EF4-FFF2-40B4-BE49-F238E27FC236}">
                    <a16:creationId xmlns:a16="http://schemas.microsoft.com/office/drawing/2014/main" id="{E8751FC1-7C3F-BF53-1AE7-BA5B25587E93}"/>
                  </a:ext>
                </a:extLst>
              </p:cNvPr>
              <p:cNvPicPr/>
              <p:nvPr/>
            </p:nvPicPr>
            <p:blipFill>
              <a:blip r:embed="rId4"/>
              <a:stretch>
                <a:fillRect/>
              </a:stretch>
            </p:blipFill>
            <p:spPr>
              <a:xfrm>
                <a:off x="2464825" y="3134737"/>
                <a:ext cx="5119200" cy="243720"/>
              </a:xfrm>
              <a:prstGeom prst="rect">
                <a:avLst/>
              </a:prstGeom>
            </p:spPr>
          </p:pic>
        </mc:Fallback>
      </mc:AlternateContent>
      <p:cxnSp>
        <p:nvCxnSpPr>
          <p:cNvPr id="9" name="Connector: Curved 8">
            <a:extLst>
              <a:ext uri="{FF2B5EF4-FFF2-40B4-BE49-F238E27FC236}">
                <a16:creationId xmlns:a16="http://schemas.microsoft.com/office/drawing/2014/main" id="{0BAF8767-BE2E-8135-3905-F693E7853246}"/>
              </a:ext>
            </a:extLst>
          </p:cNvPr>
          <p:cNvCxnSpPr>
            <a:stCxn id="13" idx="0"/>
            <a:endCxn id="12" idx="0"/>
          </p:cNvCxnSpPr>
          <p:nvPr/>
        </p:nvCxnSpPr>
        <p:spPr>
          <a:xfrm rot="16200000" flipV="1">
            <a:off x="5014612" y="3432235"/>
            <a:ext cx="12700" cy="2624586"/>
          </a:xfrm>
          <a:prstGeom prst="curvedConnector3">
            <a:avLst>
              <a:gd name="adj1" fmla="val 1800000"/>
            </a:avLst>
          </a:prstGeom>
          <a:ln>
            <a:tailEnd type="triangle"/>
          </a:ln>
        </p:spPr>
        <p:style>
          <a:lnRef idx="1">
            <a:schemeClr val="dk1"/>
          </a:lnRef>
          <a:fillRef idx="0">
            <a:schemeClr val="dk1"/>
          </a:fillRef>
          <a:effectRef idx="0">
            <a:schemeClr val="dk1"/>
          </a:effectRef>
          <a:fontRef idx="minor">
            <a:schemeClr val="tx1"/>
          </a:fontRef>
        </p:style>
      </p:cxnSp>
      <p:sp>
        <p:nvSpPr>
          <p:cNvPr id="10" name="TextBox 9">
            <a:extLst>
              <a:ext uri="{FF2B5EF4-FFF2-40B4-BE49-F238E27FC236}">
                <a16:creationId xmlns:a16="http://schemas.microsoft.com/office/drawing/2014/main" id="{1C4793BF-9C39-649A-F3F7-FF3F2DAEACEA}"/>
              </a:ext>
            </a:extLst>
          </p:cNvPr>
          <p:cNvSpPr txBox="1"/>
          <p:nvPr/>
        </p:nvSpPr>
        <p:spPr>
          <a:xfrm>
            <a:off x="4917057" y="4267638"/>
            <a:ext cx="997367" cy="276999"/>
          </a:xfrm>
          <a:prstGeom prst="rect">
            <a:avLst/>
          </a:prstGeom>
          <a:noFill/>
        </p:spPr>
        <p:txBody>
          <a:bodyPr wrap="square" rtlCol="0">
            <a:spAutoFit/>
          </a:bodyPr>
          <a:lstStyle/>
          <a:p>
            <a:r>
              <a:rPr lang="en-US" sz="1200" dirty="0"/>
              <a:t>0.5</a:t>
            </a:r>
          </a:p>
        </p:txBody>
      </p:sp>
      <p:sp>
        <p:nvSpPr>
          <p:cNvPr id="11" name="TextBox 10">
            <a:extLst>
              <a:ext uri="{FF2B5EF4-FFF2-40B4-BE49-F238E27FC236}">
                <a16:creationId xmlns:a16="http://schemas.microsoft.com/office/drawing/2014/main" id="{E72DC7BA-84AA-5A56-16FE-A849F2055FFD}"/>
              </a:ext>
            </a:extLst>
          </p:cNvPr>
          <p:cNvSpPr txBox="1"/>
          <p:nvPr/>
        </p:nvSpPr>
        <p:spPr>
          <a:xfrm>
            <a:off x="6573329" y="3624747"/>
            <a:ext cx="4945811" cy="369332"/>
          </a:xfrm>
          <a:prstGeom prst="rect">
            <a:avLst/>
          </a:prstGeom>
          <a:noFill/>
        </p:spPr>
        <p:txBody>
          <a:bodyPr wrap="square" rtlCol="0">
            <a:spAutoFit/>
          </a:bodyPr>
          <a:lstStyle/>
          <a:p>
            <a:r>
              <a:rPr lang="en-US" dirty="0">
                <a:solidFill>
                  <a:srgbClr val="FF0000"/>
                </a:solidFill>
              </a:rPr>
              <a:t>Chance of rainy day after a rainy day = 1 – 0.5 = 0.5</a:t>
            </a:r>
          </a:p>
        </p:txBody>
      </p:sp>
      <p:cxnSp>
        <p:nvCxnSpPr>
          <p:cNvPr id="15" name="Connector: Curved 14">
            <a:extLst>
              <a:ext uri="{FF2B5EF4-FFF2-40B4-BE49-F238E27FC236}">
                <a16:creationId xmlns:a16="http://schemas.microsoft.com/office/drawing/2014/main" id="{3C23E7B3-1E21-3591-5E02-7907988D34FE}"/>
              </a:ext>
            </a:extLst>
          </p:cNvPr>
          <p:cNvCxnSpPr>
            <a:stCxn id="13" idx="6"/>
            <a:endCxn id="13" idx="7"/>
          </p:cNvCxnSpPr>
          <p:nvPr/>
        </p:nvCxnSpPr>
        <p:spPr>
          <a:xfrm flipH="1" flipV="1">
            <a:off x="6825967" y="4946658"/>
            <a:ext cx="206718" cy="487984"/>
          </a:xfrm>
          <a:prstGeom prst="curvedConnector4">
            <a:avLst>
              <a:gd name="adj1" fmla="val -440255"/>
              <a:gd name="adj2" fmla="val 188267"/>
            </a:avLst>
          </a:prstGeom>
          <a:ln>
            <a:tailEnd type="triangle"/>
          </a:ln>
        </p:spPr>
        <p:style>
          <a:lnRef idx="1">
            <a:schemeClr val="dk1"/>
          </a:lnRef>
          <a:fillRef idx="0">
            <a:schemeClr val="dk1"/>
          </a:fillRef>
          <a:effectRef idx="0">
            <a:schemeClr val="dk1"/>
          </a:effectRef>
          <a:fontRef idx="minor">
            <a:schemeClr val="tx1"/>
          </a:fontRef>
        </p:style>
      </p:cxnSp>
      <p:sp>
        <p:nvSpPr>
          <p:cNvPr id="19" name="TextBox 18">
            <a:extLst>
              <a:ext uri="{FF2B5EF4-FFF2-40B4-BE49-F238E27FC236}">
                <a16:creationId xmlns:a16="http://schemas.microsoft.com/office/drawing/2014/main" id="{40E22693-0D10-A3F9-A4AF-F152306B1362}"/>
              </a:ext>
            </a:extLst>
          </p:cNvPr>
          <p:cNvSpPr txBox="1"/>
          <p:nvPr/>
        </p:nvSpPr>
        <p:spPr>
          <a:xfrm>
            <a:off x="7530385" y="4331869"/>
            <a:ext cx="997367" cy="276999"/>
          </a:xfrm>
          <a:prstGeom prst="rect">
            <a:avLst/>
          </a:prstGeom>
          <a:noFill/>
        </p:spPr>
        <p:txBody>
          <a:bodyPr wrap="square" rtlCol="0">
            <a:spAutoFit/>
          </a:bodyPr>
          <a:lstStyle/>
          <a:p>
            <a:r>
              <a:rPr lang="en-US" sz="1200" dirty="0"/>
              <a:t>0.5</a:t>
            </a:r>
          </a:p>
        </p:txBody>
      </p:sp>
    </p:spTree>
    <p:extLst>
      <p:ext uri="{BB962C8B-B14F-4D97-AF65-F5344CB8AC3E}">
        <p14:creationId xmlns:p14="http://schemas.microsoft.com/office/powerpoint/2010/main" val="3889332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2000" fill="hold"/>
                                        <p:tgtEl>
                                          <p:spTgt spid="3"/>
                                        </p:tgtEl>
                                        <p:attrNameLst>
                                          <p:attrName>drawProgress</p:attrName>
                                        </p:attrNameLst>
                                      </p:cBhvr>
                                      <p:tavLst>
                                        <p:tav tm="0">
                                          <p:val>
                                            <p:fltVal val="0"/>
                                          </p:val>
                                        </p:tav>
                                        <p:tav tm="100000">
                                          <p:val>
                                            <p:fltVal val="1"/>
                                          </p:val>
                                        </p:tav>
                                      </p:tavLst>
                                    </p:anim>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0"/>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15"/>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a:extLst>
              <a:ext uri="{FF2B5EF4-FFF2-40B4-BE49-F238E27FC236}">
                <a16:creationId xmlns:a16="http://schemas.microsoft.com/office/drawing/2014/main" id="{0E5EFA21-2620-063F-BD72-19B302ED5187}"/>
              </a:ext>
            </a:extLst>
          </p:cNvPr>
          <p:cNvPicPr>
            <a:picLocks noChangeAspect="1"/>
          </p:cNvPicPr>
          <p:nvPr/>
        </p:nvPicPr>
        <p:blipFill>
          <a:blip r:embed="rId2"/>
          <a:stretch>
            <a:fillRect/>
          </a:stretch>
        </p:blipFill>
        <p:spPr>
          <a:xfrm>
            <a:off x="831540" y="1601977"/>
            <a:ext cx="9579170" cy="2118544"/>
          </a:xfrm>
          <a:prstGeom prst="rect">
            <a:avLst/>
          </a:prstGeom>
        </p:spPr>
      </p:pic>
      <p:sp>
        <p:nvSpPr>
          <p:cNvPr id="6" name="Title 5">
            <a:extLst>
              <a:ext uri="{FF2B5EF4-FFF2-40B4-BE49-F238E27FC236}">
                <a16:creationId xmlns:a16="http://schemas.microsoft.com/office/drawing/2014/main" id="{41D2902F-48EA-0D2D-A52E-998CB6E952CF}"/>
              </a:ext>
            </a:extLst>
          </p:cNvPr>
          <p:cNvSpPr>
            <a:spLocks noGrp="1"/>
          </p:cNvSpPr>
          <p:nvPr>
            <p:ph type="title"/>
          </p:nvPr>
        </p:nvSpPr>
        <p:spPr/>
        <p:txBody>
          <a:bodyPr/>
          <a:lstStyle/>
          <a:p>
            <a:r>
              <a:rPr lang="en-US" dirty="0"/>
              <a:t>A visualization</a:t>
            </a:r>
          </a:p>
        </p:txBody>
      </p:sp>
      <p:sp>
        <p:nvSpPr>
          <p:cNvPr id="12" name="Oval 11">
            <a:extLst>
              <a:ext uri="{FF2B5EF4-FFF2-40B4-BE49-F238E27FC236}">
                <a16:creationId xmlns:a16="http://schemas.microsoft.com/office/drawing/2014/main" id="{290DE00D-8E00-EE8F-0943-F18AC35DAC4E}"/>
              </a:ext>
            </a:extLst>
          </p:cNvPr>
          <p:cNvSpPr/>
          <p:nvPr/>
        </p:nvSpPr>
        <p:spPr>
          <a:xfrm>
            <a:off x="2996539" y="4744528"/>
            <a:ext cx="1411560" cy="1380228"/>
          </a:xfrm>
          <a:prstGeom prst="ellipse">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Sunny</a:t>
            </a:r>
          </a:p>
        </p:txBody>
      </p:sp>
      <p:sp>
        <p:nvSpPr>
          <p:cNvPr id="13" name="Oval 12">
            <a:extLst>
              <a:ext uri="{FF2B5EF4-FFF2-40B4-BE49-F238E27FC236}">
                <a16:creationId xmlns:a16="http://schemas.microsoft.com/office/drawing/2014/main" id="{9D174B6B-D86A-AC3F-573F-B4300916F0F1}"/>
              </a:ext>
            </a:extLst>
          </p:cNvPr>
          <p:cNvSpPr/>
          <p:nvPr/>
        </p:nvSpPr>
        <p:spPr>
          <a:xfrm>
            <a:off x="5621125" y="4744528"/>
            <a:ext cx="1411560" cy="1380228"/>
          </a:xfrm>
          <a:prstGeom prst="ellipse">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Rainy</a:t>
            </a:r>
          </a:p>
        </p:txBody>
      </p:sp>
      <p:cxnSp>
        <p:nvCxnSpPr>
          <p:cNvPr id="9" name="Connector: Curved 8">
            <a:extLst>
              <a:ext uri="{FF2B5EF4-FFF2-40B4-BE49-F238E27FC236}">
                <a16:creationId xmlns:a16="http://schemas.microsoft.com/office/drawing/2014/main" id="{0BAF8767-BE2E-8135-3905-F693E7853246}"/>
              </a:ext>
            </a:extLst>
          </p:cNvPr>
          <p:cNvCxnSpPr>
            <a:stCxn id="13" idx="0"/>
            <a:endCxn id="12" idx="0"/>
          </p:cNvCxnSpPr>
          <p:nvPr/>
        </p:nvCxnSpPr>
        <p:spPr>
          <a:xfrm rot="16200000" flipV="1">
            <a:off x="5014612" y="3432235"/>
            <a:ext cx="12700" cy="2624586"/>
          </a:xfrm>
          <a:prstGeom prst="curvedConnector3">
            <a:avLst>
              <a:gd name="adj1" fmla="val 1800000"/>
            </a:avLst>
          </a:prstGeom>
          <a:ln>
            <a:tailEnd type="triangle"/>
          </a:ln>
        </p:spPr>
        <p:style>
          <a:lnRef idx="1">
            <a:schemeClr val="dk1"/>
          </a:lnRef>
          <a:fillRef idx="0">
            <a:schemeClr val="dk1"/>
          </a:fillRef>
          <a:effectRef idx="0">
            <a:schemeClr val="dk1"/>
          </a:effectRef>
          <a:fontRef idx="minor">
            <a:schemeClr val="tx1"/>
          </a:fontRef>
        </p:style>
      </p:cxnSp>
      <p:sp>
        <p:nvSpPr>
          <p:cNvPr id="10" name="TextBox 9">
            <a:extLst>
              <a:ext uri="{FF2B5EF4-FFF2-40B4-BE49-F238E27FC236}">
                <a16:creationId xmlns:a16="http://schemas.microsoft.com/office/drawing/2014/main" id="{1C4793BF-9C39-649A-F3F7-FF3F2DAEACEA}"/>
              </a:ext>
            </a:extLst>
          </p:cNvPr>
          <p:cNvSpPr txBox="1"/>
          <p:nvPr/>
        </p:nvSpPr>
        <p:spPr>
          <a:xfrm>
            <a:off x="4917057" y="4267638"/>
            <a:ext cx="997367" cy="276999"/>
          </a:xfrm>
          <a:prstGeom prst="rect">
            <a:avLst/>
          </a:prstGeom>
          <a:noFill/>
        </p:spPr>
        <p:txBody>
          <a:bodyPr wrap="square" rtlCol="0">
            <a:spAutoFit/>
          </a:bodyPr>
          <a:lstStyle/>
          <a:p>
            <a:r>
              <a:rPr lang="en-US" sz="1200" dirty="0"/>
              <a:t>0.5</a:t>
            </a:r>
          </a:p>
        </p:txBody>
      </p:sp>
      <p:sp>
        <p:nvSpPr>
          <p:cNvPr id="11" name="TextBox 10">
            <a:extLst>
              <a:ext uri="{FF2B5EF4-FFF2-40B4-BE49-F238E27FC236}">
                <a16:creationId xmlns:a16="http://schemas.microsoft.com/office/drawing/2014/main" id="{E72DC7BA-84AA-5A56-16FE-A849F2055FFD}"/>
              </a:ext>
            </a:extLst>
          </p:cNvPr>
          <p:cNvSpPr txBox="1"/>
          <p:nvPr/>
        </p:nvSpPr>
        <p:spPr>
          <a:xfrm>
            <a:off x="6234023" y="3678526"/>
            <a:ext cx="5635925" cy="369332"/>
          </a:xfrm>
          <a:prstGeom prst="rect">
            <a:avLst/>
          </a:prstGeom>
          <a:noFill/>
        </p:spPr>
        <p:txBody>
          <a:bodyPr wrap="square" rtlCol="0">
            <a:spAutoFit/>
          </a:bodyPr>
          <a:lstStyle/>
          <a:p>
            <a:r>
              <a:rPr lang="en-US" dirty="0">
                <a:solidFill>
                  <a:srgbClr val="FF0000"/>
                </a:solidFill>
              </a:rPr>
              <a:t>Chance of sunny day after a sunny day = 1 – 0.1 = 0.9</a:t>
            </a:r>
          </a:p>
        </p:txBody>
      </p:sp>
      <p:cxnSp>
        <p:nvCxnSpPr>
          <p:cNvPr id="15" name="Connector: Curved 14">
            <a:extLst>
              <a:ext uri="{FF2B5EF4-FFF2-40B4-BE49-F238E27FC236}">
                <a16:creationId xmlns:a16="http://schemas.microsoft.com/office/drawing/2014/main" id="{3C23E7B3-1E21-3591-5E02-7907988D34FE}"/>
              </a:ext>
            </a:extLst>
          </p:cNvPr>
          <p:cNvCxnSpPr>
            <a:stCxn id="13" idx="6"/>
            <a:endCxn id="13" idx="7"/>
          </p:cNvCxnSpPr>
          <p:nvPr/>
        </p:nvCxnSpPr>
        <p:spPr>
          <a:xfrm flipH="1" flipV="1">
            <a:off x="6825967" y="4946658"/>
            <a:ext cx="206718" cy="487984"/>
          </a:xfrm>
          <a:prstGeom prst="curvedConnector4">
            <a:avLst>
              <a:gd name="adj1" fmla="val -440255"/>
              <a:gd name="adj2" fmla="val 188267"/>
            </a:avLst>
          </a:prstGeom>
          <a:ln>
            <a:tailEnd type="triangle"/>
          </a:ln>
        </p:spPr>
        <p:style>
          <a:lnRef idx="1">
            <a:schemeClr val="dk1"/>
          </a:lnRef>
          <a:fillRef idx="0">
            <a:schemeClr val="dk1"/>
          </a:fillRef>
          <a:effectRef idx="0">
            <a:schemeClr val="dk1"/>
          </a:effectRef>
          <a:fontRef idx="minor">
            <a:schemeClr val="tx1"/>
          </a:fontRef>
        </p:style>
      </p:cxnSp>
      <p:sp>
        <p:nvSpPr>
          <p:cNvPr id="19" name="TextBox 18">
            <a:extLst>
              <a:ext uri="{FF2B5EF4-FFF2-40B4-BE49-F238E27FC236}">
                <a16:creationId xmlns:a16="http://schemas.microsoft.com/office/drawing/2014/main" id="{40E22693-0D10-A3F9-A4AF-F152306B1362}"/>
              </a:ext>
            </a:extLst>
          </p:cNvPr>
          <p:cNvSpPr txBox="1"/>
          <p:nvPr/>
        </p:nvSpPr>
        <p:spPr>
          <a:xfrm>
            <a:off x="7530385" y="4331869"/>
            <a:ext cx="997367" cy="276999"/>
          </a:xfrm>
          <a:prstGeom prst="rect">
            <a:avLst/>
          </a:prstGeom>
          <a:noFill/>
        </p:spPr>
        <p:txBody>
          <a:bodyPr wrap="square" rtlCol="0">
            <a:spAutoFit/>
          </a:bodyPr>
          <a:lstStyle/>
          <a:p>
            <a:r>
              <a:rPr lang="en-US" sz="1200" dirty="0"/>
              <a:t>0.5</a:t>
            </a:r>
          </a:p>
        </p:txBody>
      </p:sp>
      <mc:AlternateContent xmlns:mc="http://schemas.openxmlformats.org/markup-compatibility/2006" xmlns:p14="http://schemas.microsoft.com/office/powerpoint/2010/main">
        <mc:Choice Requires="p14">
          <p:contentPart p14:bwMode="auto" r:id="rId3">
            <p14:nvContentPartPr>
              <p14:cNvPr id="2" name="Ink 1">
                <a:extLst>
                  <a:ext uri="{FF2B5EF4-FFF2-40B4-BE49-F238E27FC236}">
                    <a16:creationId xmlns:a16="http://schemas.microsoft.com/office/drawing/2014/main" id="{B5183283-DA9B-73F9-9902-3151817536C0}"/>
                  </a:ext>
                </a:extLst>
              </p14:cNvPr>
              <p14:cNvContentPartPr/>
              <p14:nvPr/>
            </p14:nvContentPartPr>
            <p14:xfrm>
              <a:off x="8039785" y="3207817"/>
              <a:ext cx="1893600" cy="27360"/>
            </p14:xfrm>
          </p:contentPart>
        </mc:Choice>
        <mc:Fallback xmlns="">
          <p:pic>
            <p:nvPicPr>
              <p:cNvPr id="2" name="Ink 1">
                <a:extLst>
                  <a:ext uri="{FF2B5EF4-FFF2-40B4-BE49-F238E27FC236}">
                    <a16:creationId xmlns:a16="http://schemas.microsoft.com/office/drawing/2014/main" id="{B5183283-DA9B-73F9-9902-3151817536C0}"/>
                  </a:ext>
                </a:extLst>
              </p:cNvPr>
              <p:cNvPicPr/>
              <p:nvPr/>
            </p:nvPicPr>
            <p:blipFill>
              <a:blip r:embed="rId4"/>
              <a:stretch>
                <a:fillRect/>
              </a:stretch>
            </p:blipFill>
            <p:spPr>
              <a:xfrm>
                <a:off x="7985785" y="3099817"/>
                <a:ext cx="2001240" cy="2430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4" name="Ink 3">
                <a:extLst>
                  <a:ext uri="{FF2B5EF4-FFF2-40B4-BE49-F238E27FC236}">
                    <a16:creationId xmlns:a16="http://schemas.microsoft.com/office/drawing/2014/main" id="{72275CDD-F340-33D6-BA28-B95F154CD81F}"/>
                  </a:ext>
                </a:extLst>
              </p14:cNvPr>
              <p14:cNvContentPartPr/>
              <p14:nvPr/>
            </p14:nvContentPartPr>
            <p14:xfrm>
              <a:off x="905665" y="3423817"/>
              <a:ext cx="3072240" cy="70200"/>
            </p14:xfrm>
          </p:contentPart>
        </mc:Choice>
        <mc:Fallback xmlns="">
          <p:pic>
            <p:nvPicPr>
              <p:cNvPr id="4" name="Ink 3">
                <a:extLst>
                  <a:ext uri="{FF2B5EF4-FFF2-40B4-BE49-F238E27FC236}">
                    <a16:creationId xmlns:a16="http://schemas.microsoft.com/office/drawing/2014/main" id="{72275CDD-F340-33D6-BA28-B95F154CD81F}"/>
                  </a:ext>
                </a:extLst>
              </p:cNvPr>
              <p:cNvPicPr/>
              <p:nvPr/>
            </p:nvPicPr>
            <p:blipFill>
              <a:blip r:embed="rId6"/>
              <a:stretch>
                <a:fillRect/>
              </a:stretch>
            </p:blipFill>
            <p:spPr>
              <a:xfrm>
                <a:off x="851665" y="3316177"/>
                <a:ext cx="3179880" cy="285840"/>
              </a:xfrm>
              <a:prstGeom prst="rect">
                <a:avLst/>
              </a:prstGeom>
            </p:spPr>
          </p:pic>
        </mc:Fallback>
      </mc:AlternateContent>
      <p:cxnSp>
        <p:nvCxnSpPr>
          <p:cNvPr id="7" name="Connector: Curved 6">
            <a:extLst>
              <a:ext uri="{FF2B5EF4-FFF2-40B4-BE49-F238E27FC236}">
                <a16:creationId xmlns:a16="http://schemas.microsoft.com/office/drawing/2014/main" id="{116D7F89-AD5C-D5E8-891A-B8183E4E1E36}"/>
              </a:ext>
            </a:extLst>
          </p:cNvPr>
          <p:cNvCxnSpPr>
            <a:stCxn id="12" idx="4"/>
            <a:endCxn id="13" idx="4"/>
          </p:cNvCxnSpPr>
          <p:nvPr/>
        </p:nvCxnSpPr>
        <p:spPr>
          <a:xfrm rot="16200000" flipH="1">
            <a:off x="5014612" y="4812463"/>
            <a:ext cx="12700" cy="2624586"/>
          </a:xfrm>
          <a:prstGeom prst="curvedConnector3">
            <a:avLst>
              <a:gd name="adj1" fmla="val 1800000"/>
            </a:avLst>
          </a:prstGeom>
          <a:ln>
            <a:tailEnd type="triangle"/>
          </a:ln>
        </p:spPr>
        <p:style>
          <a:lnRef idx="1">
            <a:schemeClr val="dk1"/>
          </a:lnRef>
          <a:fillRef idx="0">
            <a:schemeClr val="dk1"/>
          </a:fillRef>
          <a:effectRef idx="0">
            <a:schemeClr val="dk1"/>
          </a:effectRef>
          <a:fontRef idx="minor">
            <a:schemeClr val="tx1"/>
          </a:fontRef>
        </p:style>
      </p:cxnSp>
      <p:sp>
        <p:nvSpPr>
          <p:cNvPr id="8" name="TextBox 7">
            <a:extLst>
              <a:ext uri="{FF2B5EF4-FFF2-40B4-BE49-F238E27FC236}">
                <a16:creationId xmlns:a16="http://schemas.microsoft.com/office/drawing/2014/main" id="{FBFB962D-D65F-606E-13DD-64B58B3F4FAA}"/>
              </a:ext>
            </a:extLst>
          </p:cNvPr>
          <p:cNvSpPr txBox="1"/>
          <p:nvPr/>
        </p:nvSpPr>
        <p:spPr>
          <a:xfrm>
            <a:off x="4917057" y="6354375"/>
            <a:ext cx="997367" cy="276999"/>
          </a:xfrm>
          <a:prstGeom prst="rect">
            <a:avLst/>
          </a:prstGeom>
          <a:noFill/>
        </p:spPr>
        <p:txBody>
          <a:bodyPr wrap="square" rtlCol="0">
            <a:spAutoFit/>
          </a:bodyPr>
          <a:lstStyle/>
          <a:p>
            <a:r>
              <a:rPr lang="en-US" sz="1200" dirty="0"/>
              <a:t>0.1</a:t>
            </a:r>
          </a:p>
        </p:txBody>
      </p:sp>
      <p:cxnSp>
        <p:nvCxnSpPr>
          <p:cNvPr id="16" name="Connector: Curved 15">
            <a:extLst>
              <a:ext uri="{FF2B5EF4-FFF2-40B4-BE49-F238E27FC236}">
                <a16:creationId xmlns:a16="http://schemas.microsoft.com/office/drawing/2014/main" id="{64B9D266-334A-242E-4C29-7A5FC826A312}"/>
              </a:ext>
            </a:extLst>
          </p:cNvPr>
          <p:cNvCxnSpPr>
            <a:stCxn id="12" idx="2"/>
            <a:endCxn id="12" idx="1"/>
          </p:cNvCxnSpPr>
          <p:nvPr/>
        </p:nvCxnSpPr>
        <p:spPr>
          <a:xfrm rot="10800000" flipH="1">
            <a:off x="2996539" y="4946658"/>
            <a:ext cx="206718" cy="487984"/>
          </a:xfrm>
          <a:prstGeom prst="curvedConnector4">
            <a:avLst>
              <a:gd name="adj1" fmla="val -473639"/>
              <a:gd name="adj2" fmla="val 188267"/>
            </a:avLst>
          </a:prstGeom>
          <a:ln>
            <a:tailEnd type="triangle"/>
          </a:ln>
        </p:spPr>
        <p:style>
          <a:lnRef idx="1">
            <a:schemeClr val="dk1"/>
          </a:lnRef>
          <a:fillRef idx="0">
            <a:schemeClr val="dk1"/>
          </a:fillRef>
          <a:effectRef idx="0">
            <a:schemeClr val="dk1"/>
          </a:effectRef>
          <a:fontRef idx="minor">
            <a:schemeClr val="tx1"/>
          </a:fontRef>
        </p:style>
      </p:cxnSp>
      <p:sp>
        <p:nvSpPr>
          <p:cNvPr id="20" name="TextBox 19">
            <a:extLst>
              <a:ext uri="{FF2B5EF4-FFF2-40B4-BE49-F238E27FC236}">
                <a16:creationId xmlns:a16="http://schemas.microsoft.com/office/drawing/2014/main" id="{3A5DDD32-00AB-5794-CBCF-7D4B41599F96}"/>
              </a:ext>
            </a:extLst>
          </p:cNvPr>
          <p:cNvSpPr txBox="1"/>
          <p:nvPr/>
        </p:nvSpPr>
        <p:spPr>
          <a:xfrm>
            <a:off x="1943101" y="4331868"/>
            <a:ext cx="997367" cy="276999"/>
          </a:xfrm>
          <a:prstGeom prst="rect">
            <a:avLst/>
          </a:prstGeom>
          <a:noFill/>
        </p:spPr>
        <p:txBody>
          <a:bodyPr wrap="square" rtlCol="0">
            <a:spAutoFit/>
          </a:bodyPr>
          <a:lstStyle/>
          <a:p>
            <a:r>
              <a:rPr lang="en-US" sz="1200" dirty="0"/>
              <a:t>0.9</a:t>
            </a:r>
          </a:p>
        </p:txBody>
      </p:sp>
    </p:spTree>
    <p:extLst>
      <p:ext uri="{BB962C8B-B14F-4D97-AF65-F5344CB8AC3E}">
        <p14:creationId xmlns:p14="http://schemas.microsoft.com/office/powerpoint/2010/main" val="1787587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DB1439-4008-76FB-20C2-2B9759964AEE}"/>
              </a:ext>
            </a:extLst>
          </p:cNvPr>
          <p:cNvSpPr>
            <a:spLocks noGrp="1"/>
          </p:cNvSpPr>
          <p:nvPr>
            <p:ph type="title"/>
          </p:nvPr>
        </p:nvSpPr>
        <p:spPr/>
        <p:txBody>
          <a:bodyPr/>
          <a:lstStyle/>
          <a:p>
            <a:r>
              <a:rPr lang="en-US" dirty="0"/>
              <a:t>Given the current weather how do I find the probabilities of the weather in the future?</a:t>
            </a:r>
          </a:p>
        </p:txBody>
      </p:sp>
      <p:pic>
        <p:nvPicPr>
          <p:cNvPr id="5" name="Picture 4">
            <a:extLst>
              <a:ext uri="{FF2B5EF4-FFF2-40B4-BE49-F238E27FC236}">
                <a16:creationId xmlns:a16="http://schemas.microsoft.com/office/drawing/2014/main" id="{A95E61B4-32F4-6486-831C-5715B030480C}"/>
              </a:ext>
            </a:extLst>
          </p:cNvPr>
          <p:cNvPicPr>
            <a:picLocks noChangeAspect="1"/>
          </p:cNvPicPr>
          <p:nvPr/>
        </p:nvPicPr>
        <p:blipFill>
          <a:blip r:embed="rId2"/>
          <a:stretch>
            <a:fillRect/>
          </a:stretch>
        </p:blipFill>
        <p:spPr>
          <a:xfrm>
            <a:off x="769414" y="2005620"/>
            <a:ext cx="6408975" cy="2156647"/>
          </a:xfrm>
          <a:prstGeom prst="rect">
            <a:avLst/>
          </a:prstGeom>
        </p:spPr>
      </p:pic>
      <p:sp>
        <p:nvSpPr>
          <p:cNvPr id="6" name="TextBox 5">
            <a:extLst>
              <a:ext uri="{FF2B5EF4-FFF2-40B4-BE49-F238E27FC236}">
                <a16:creationId xmlns:a16="http://schemas.microsoft.com/office/drawing/2014/main" id="{5C33DDBE-D647-7812-3120-0E2DE1EB0431}"/>
              </a:ext>
            </a:extLst>
          </p:cNvPr>
          <p:cNvSpPr txBox="1"/>
          <p:nvPr/>
        </p:nvSpPr>
        <p:spPr>
          <a:xfrm>
            <a:off x="7178389" y="2005620"/>
            <a:ext cx="3838754" cy="2585323"/>
          </a:xfrm>
          <a:prstGeom prst="rect">
            <a:avLst/>
          </a:prstGeom>
          <a:noFill/>
        </p:spPr>
        <p:txBody>
          <a:bodyPr wrap="square" rtlCol="0">
            <a:spAutoFit/>
          </a:bodyPr>
          <a:lstStyle/>
          <a:p>
            <a:r>
              <a:rPr lang="en-US" dirty="0"/>
              <a:t>If current weather is Sunny?</a:t>
            </a:r>
          </a:p>
          <a:p>
            <a:endParaRPr lang="en-US" dirty="0"/>
          </a:p>
          <a:p>
            <a:r>
              <a:rPr lang="en-US" dirty="0"/>
              <a:t>If current weather is Rainy?</a:t>
            </a:r>
          </a:p>
          <a:p>
            <a:endParaRPr lang="en-US" dirty="0"/>
          </a:p>
          <a:p>
            <a:r>
              <a:rPr lang="en-US" dirty="0"/>
              <a:t>One day from now…</a:t>
            </a:r>
          </a:p>
          <a:p>
            <a:endParaRPr lang="en-US" dirty="0"/>
          </a:p>
          <a:p>
            <a:r>
              <a:rPr lang="en-US" dirty="0"/>
              <a:t>Two days from now…</a:t>
            </a:r>
          </a:p>
          <a:p>
            <a:endParaRPr lang="en-US" dirty="0"/>
          </a:p>
          <a:p>
            <a:r>
              <a:rPr lang="en-US" dirty="0"/>
              <a:t>N days from now… ?</a:t>
            </a:r>
          </a:p>
        </p:txBody>
      </p:sp>
      <p:sp>
        <p:nvSpPr>
          <p:cNvPr id="7" name="TextBox 6">
            <a:extLst>
              <a:ext uri="{FF2B5EF4-FFF2-40B4-BE49-F238E27FC236}">
                <a16:creationId xmlns:a16="http://schemas.microsoft.com/office/drawing/2014/main" id="{FEE5EDDE-B62A-CFED-11EE-8E9C255EFDF8}"/>
              </a:ext>
            </a:extLst>
          </p:cNvPr>
          <p:cNvSpPr txBox="1"/>
          <p:nvPr/>
        </p:nvSpPr>
        <p:spPr>
          <a:xfrm>
            <a:off x="3444816" y="4721209"/>
            <a:ext cx="6124754" cy="369332"/>
          </a:xfrm>
          <a:prstGeom prst="rect">
            <a:avLst/>
          </a:prstGeom>
          <a:noFill/>
        </p:spPr>
        <p:txBody>
          <a:bodyPr wrap="square" rtlCol="0">
            <a:spAutoFit/>
          </a:bodyPr>
          <a:lstStyle/>
          <a:p>
            <a:r>
              <a:rPr lang="en-US" dirty="0">
                <a:solidFill>
                  <a:srgbClr val="FF0000"/>
                </a:solidFill>
              </a:rPr>
              <a:t>Naïve calculation is hard and bulky.</a:t>
            </a:r>
          </a:p>
        </p:txBody>
      </p:sp>
      <p:sp>
        <p:nvSpPr>
          <p:cNvPr id="8" name="TextBox 7">
            <a:extLst>
              <a:ext uri="{FF2B5EF4-FFF2-40B4-BE49-F238E27FC236}">
                <a16:creationId xmlns:a16="http://schemas.microsoft.com/office/drawing/2014/main" id="{99D1C9AC-1BD3-0F0F-2B8D-FE63B86CB56D}"/>
              </a:ext>
            </a:extLst>
          </p:cNvPr>
          <p:cNvSpPr txBox="1"/>
          <p:nvPr/>
        </p:nvSpPr>
        <p:spPr>
          <a:xfrm>
            <a:off x="2605177" y="5236234"/>
            <a:ext cx="7548114" cy="369332"/>
          </a:xfrm>
          <a:prstGeom prst="rect">
            <a:avLst/>
          </a:prstGeom>
          <a:noFill/>
        </p:spPr>
        <p:txBody>
          <a:bodyPr wrap="square" rtlCol="0">
            <a:spAutoFit/>
          </a:bodyPr>
          <a:lstStyle/>
          <a:p>
            <a:r>
              <a:rPr lang="en-US" dirty="0">
                <a:solidFill>
                  <a:srgbClr val="FF0000"/>
                </a:solidFill>
              </a:rPr>
              <a:t>At each step need to factor in all potential states before</a:t>
            </a:r>
          </a:p>
        </p:txBody>
      </p:sp>
      <p:sp>
        <p:nvSpPr>
          <p:cNvPr id="9" name="TextBox 8">
            <a:extLst>
              <a:ext uri="{FF2B5EF4-FFF2-40B4-BE49-F238E27FC236}">
                <a16:creationId xmlns:a16="http://schemas.microsoft.com/office/drawing/2014/main" id="{57EB3712-0362-1340-EA72-0BD3655F022C}"/>
              </a:ext>
            </a:extLst>
          </p:cNvPr>
          <p:cNvSpPr txBox="1"/>
          <p:nvPr/>
        </p:nvSpPr>
        <p:spPr>
          <a:xfrm>
            <a:off x="2951671" y="5795176"/>
            <a:ext cx="6288657" cy="369332"/>
          </a:xfrm>
          <a:prstGeom prst="rect">
            <a:avLst/>
          </a:prstGeom>
          <a:noFill/>
        </p:spPr>
        <p:txBody>
          <a:bodyPr wrap="square" rtlCol="0">
            <a:spAutoFit/>
          </a:bodyPr>
          <a:lstStyle/>
          <a:p>
            <a:r>
              <a:rPr lang="en-US" dirty="0">
                <a:solidFill>
                  <a:srgbClr val="FF0000"/>
                </a:solidFill>
                <a:highlight>
                  <a:srgbClr val="FFFF00"/>
                </a:highlight>
              </a:rPr>
              <a:t>Is there a way we can simplify this calculation?</a:t>
            </a:r>
          </a:p>
        </p:txBody>
      </p:sp>
    </p:spTree>
    <p:extLst>
      <p:ext uri="{BB962C8B-B14F-4D97-AF65-F5344CB8AC3E}">
        <p14:creationId xmlns:p14="http://schemas.microsoft.com/office/powerpoint/2010/main" val="2917225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D9930E35-0AEC-6B26-EDB2-D0802E6A78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16313" y="0"/>
            <a:ext cx="5157787"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85435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EDA3C5C-BC70-CD1D-4496-5BCC19CB663C}"/>
              </a:ext>
            </a:extLst>
          </p:cNvPr>
          <p:cNvSpPr txBox="1"/>
          <p:nvPr/>
        </p:nvSpPr>
        <p:spPr>
          <a:xfrm>
            <a:off x="543464" y="526211"/>
            <a:ext cx="9247517" cy="369332"/>
          </a:xfrm>
          <a:prstGeom prst="rect">
            <a:avLst/>
          </a:prstGeom>
          <a:noFill/>
        </p:spPr>
        <p:txBody>
          <a:bodyPr wrap="square" rtlCol="0">
            <a:spAutoFit/>
          </a:bodyPr>
          <a:lstStyle/>
          <a:p>
            <a:r>
              <a:rPr lang="en-US" dirty="0"/>
              <a:t>A new method of calculation…</a:t>
            </a:r>
          </a:p>
        </p:txBody>
      </p:sp>
      <p:pic>
        <p:nvPicPr>
          <p:cNvPr id="3" name="Picture 2">
            <a:extLst>
              <a:ext uri="{FF2B5EF4-FFF2-40B4-BE49-F238E27FC236}">
                <a16:creationId xmlns:a16="http://schemas.microsoft.com/office/drawing/2014/main" id="{9B834DBE-5A75-6327-E9DD-11ED0F3B908B}"/>
              </a:ext>
            </a:extLst>
          </p:cNvPr>
          <p:cNvPicPr>
            <a:picLocks noChangeAspect="1"/>
          </p:cNvPicPr>
          <p:nvPr/>
        </p:nvPicPr>
        <p:blipFill>
          <a:blip r:embed="rId2"/>
          <a:stretch>
            <a:fillRect/>
          </a:stretch>
        </p:blipFill>
        <p:spPr>
          <a:xfrm>
            <a:off x="1765349" y="1478844"/>
            <a:ext cx="3681817" cy="1238946"/>
          </a:xfrm>
          <a:prstGeom prst="rect">
            <a:avLst/>
          </a:prstGeom>
        </p:spPr>
      </p:pic>
      <p:sp>
        <p:nvSpPr>
          <p:cNvPr id="4" name="TextBox 3">
            <a:extLst>
              <a:ext uri="{FF2B5EF4-FFF2-40B4-BE49-F238E27FC236}">
                <a16:creationId xmlns:a16="http://schemas.microsoft.com/office/drawing/2014/main" id="{0944E4AB-F3AA-309F-9AF5-7D46DF72C03D}"/>
              </a:ext>
            </a:extLst>
          </p:cNvPr>
          <p:cNvSpPr txBox="1"/>
          <p:nvPr/>
        </p:nvSpPr>
        <p:spPr>
          <a:xfrm>
            <a:off x="7246189" y="1345721"/>
            <a:ext cx="4123426" cy="2862322"/>
          </a:xfrm>
          <a:prstGeom prst="rect">
            <a:avLst/>
          </a:prstGeom>
          <a:noFill/>
        </p:spPr>
        <p:txBody>
          <a:bodyPr wrap="square" rtlCol="0">
            <a:spAutoFit/>
          </a:bodyPr>
          <a:lstStyle/>
          <a:p>
            <a:r>
              <a:rPr lang="en-US" dirty="0"/>
              <a:t>Let us start by trying to model the situation better for scalability.</a:t>
            </a:r>
          </a:p>
          <a:p>
            <a:endParaRPr lang="en-US" dirty="0"/>
          </a:p>
          <a:p>
            <a:r>
              <a:rPr lang="en-US" dirty="0"/>
              <a:t>With two states, we need four arrows.</a:t>
            </a:r>
          </a:p>
          <a:p>
            <a:r>
              <a:rPr lang="en-US" dirty="0"/>
              <a:t>With three states we will need nine arrows. </a:t>
            </a:r>
          </a:p>
          <a:p>
            <a:r>
              <a:rPr lang="en-US" dirty="0"/>
              <a:t>With n states we will need n^2 arrows. Why?</a:t>
            </a:r>
          </a:p>
          <a:p>
            <a:endParaRPr lang="en-US" dirty="0"/>
          </a:p>
          <a:p>
            <a:r>
              <a:rPr lang="en-US" dirty="0"/>
              <a:t>A convenient data structure? A matrix!</a:t>
            </a:r>
          </a:p>
        </p:txBody>
      </p:sp>
      <p:sp>
        <p:nvSpPr>
          <p:cNvPr id="5" name="Oval 4">
            <a:extLst>
              <a:ext uri="{FF2B5EF4-FFF2-40B4-BE49-F238E27FC236}">
                <a16:creationId xmlns:a16="http://schemas.microsoft.com/office/drawing/2014/main" id="{E410A9BD-46FF-52B5-434A-5F895352D636}"/>
              </a:ext>
            </a:extLst>
          </p:cNvPr>
          <p:cNvSpPr/>
          <p:nvPr/>
        </p:nvSpPr>
        <p:spPr>
          <a:xfrm>
            <a:off x="1639019" y="3700723"/>
            <a:ext cx="862641" cy="836762"/>
          </a:xfrm>
          <a:prstGeom prst="ellipse">
            <a:avLst/>
          </a:prstGeom>
          <a:ln>
            <a:noFill/>
          </a:ln>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r>
              <a:rPr lang="en-US" sz="1200" dirty="0"/>
              <a:t>Sunny</a:t>
            </a:r>
          </a:p>
        </p:txBody>
      </p:sp>
      <p:sp>
        <p:nvSpPr>
          <p:cNvPr id="6" name="Oval 5">
            <a:extLst>
              <a:ext uri="{FF2B5EF4-FFF2-40B4-BE49-F238E27FC236}">
                <a16:creationId xmlns:a16="http://schemas.microsoft.com/office/drawing/2014/main" id="{2136CB06-EF89-CD84-6D33-AB6890BFEDD3}"/>
              </a:ext>
            </a:extLst>
          </p:cNvPr>
          <p:cNvSpPr/>
          <p:nvPr/>
        </p:nvSpPr>
        <p:spPr>
          <a:xfrm>
            <a:off x="4180934" y="3700723"/>
            <a:ext cx="862641" cy="836762"/>
          </a:xfrm>
          <a:prstGeom prst="ellipse">
            <a:avLst/>
          </a:prstGeom>
          <a:ln>
            <a:noFill/>
          </a:ln>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r>
              <a:rPr lang="en-US" sz="1200" dirty="0"/>
              <a:t>Rainy</a:t>
            </a:r>
            <a:endParaRPr lang="en-US" dirty="0"/>
          </a:p>
        </p:txBody>
      </p:sp>
      <p:sp>
        <p:nvSpPr>
          <p:cNvPr id="7" name="Oval 6">
            <a:extLst>
              <a:ext uri="{FF2B5EF4-FFF2-40B4-BE49-F238E27FC236}">
                <a16:creationId xmlns:a16="http://schemas.microsoft.com/office/drawing/2014/main" id="{B5B41305-22EB-A464-ED0D-F0E74C4854C0}"/>
              </a:ext>
            </a:extLst>
          </p:cNvPr>
          <p:cNvSpPr/>
          <p:nvPr/>
        </p:nvSpPr>
        <p:spPr>
          <a:xfrm>
            <a:off x="3085381" y="5495027"/>
            <a:ext cx="862641" cy="836762"/>
          </a:xfrm>
          <a:prstGeom prst="ellipse">
            <a:avLst/>
          </a:prstGeom>
          <a:ln>
            <a:noFill/>
          </a:ln>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r>
              <a:rPr lang="en-US" sz="1200" dirty="0"/>
              <a:t>Cloudy</a:t>
            </a:r>
            <a:endParaRPr lang="en-US" dirty="0"/>
          </a:p>
        </p:txBody>
      </p:sp>
      <p:cxnSp>
        <p:nvCxnSpPr>
          <p:cNvPr id="10" name="Connector: Curved 9">
            <a:extLst>
              <a:ext uri="{FF2B5EF4-FFF2-40B4-BE49-F238E27FC236}">
                <a16:creationId xmlns:a16="http://schemas.microsoft.com/office/drawing/2014/main" id="{794C3FF7-09C8-AE22-8788-578905810A9F}"/>
              </a:ext>
            </a:extLst>
          </p:cNvPr>
          <p:cNvCxnSpPr>
            <a:stCxn id="5" idx="0"/>
            <a:endCxn id="6" idx="0"/>
          </p:cNvCxnSpPr>
          <p:nvPr/>
        </p:nvCxnSpPr>
        <p:spPr>
          <a:xfrm rot="5400000" flipH="1" flipV="1">
            <a:off x="3341297" y="2429766"/>
            <a:ext cx="12700" cy="2541915"/>
          </a:xfrm>
          <a:prstGeom prst="curvedConnector3">
            <a:avLst>
              <a:gd name="adj1" fmla="val 180000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Connector: Curved 11">
            <a:extLst>
              <a:ext uri="{FF2B5EF4-FFF2-40B4-BE49-F238E27FC236}">
                <a16:creationId xmlns:a16="http://schemas.microsoft.com/office/drawing/2014/main" id="{A3C6CBCA-46C5-B923-9CD0-686D8C82F382}"/>
              </a:ext>
            </a:extLst>
          </p:cNvPr>
          <p:cNvCxnSpPr>
            <a:stCxn id="6" idx="6"/>
            <a:endCxn id="7" idx="6"/>
          </p:cNvCxnSpPr>
          <p:nvPr/>
        </p:nvCxnSpPr>
        <p:spPr>
          <a:xfrm flipH="1">
            <a:off x="3948022" y="4119104"/>
            <a:ext cx="1095553" cy="1794304"/>
          </a:xfrm>
          <a:prstGeom prst="curvedConnector3">
            <a:avLst>
              <a:gd name="adj1" fmla="val -20866"/>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Connector: Curved 13">
            <a:extLst>
              <a:ext uri="{FF2B5EF4-FFF2-40B4-BE49-F238E27FC236}">
                <a16:creationId xmlns:a16="http://schemas.microsoft.com/office/drawing/2014/main" id="{6FCE7D2F-12AA-81FE-8900-E99E4DF21591}"/>
              </a:ext>
            </a:extLst>
          </p:cNvPr>
          <p:cNvCxnSpPr>
            <a:stCxn id="5" idx="3"/>
            <a:endCxn id="7" idx="2"/>
          </p:cNvCxnSpPr>
          <p:nvPr/>
        </p:nvCxnSpPr>
        <p:spPr>
          <a:xfrm rot="16200000" flipH="1">
            <a:off x="1676133" y="4504160"/>
            <a:ext cx="1498464" cy="1320031"/>
          </a:xfrm>
          <a:prstGeom prst="curved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Connector: Curved 31">
            <a:extLst>
              <a:ext uri="{FF2B5EF4-FFF2-40B4-BE49-F238E27FC236}">
                <a16:creationId xmlns:a16="http://schemas.microsoft.com/office/drawing/2014/main" id="{D7F010A7-C2CA-7E4E-BC3A-88F6CC33AA89}"/>
              </a:ext>
            </a:extLst>
          </p:cNvPr>
          <p:cNvCxnSpPr>
            <a:stCxn id="7" idx="0"/>
            <a:endCxn id="5" idx="6"/>
          </p:cNvCxnSpPr>
          <p:nvPr/>
        </p:nvCxnSpPr>
        <p:spPr>
          <a:xfrm rot="16200000" flipV="1">
            <a:off x="2321220" y="4299545"/>
            <a:ext cx="1375923" cy="1015042"/>
          </a:xfrm>
          <a:prstGeom prst="curved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4" name="Connector: Curved 33">
            <a:extLst>
              <a:ext uri="{FF2B5EF4-FFF2-40B4-BE49-F238E27FC236}">
                <a16:creationId xmlns:a16="http://schemas.microsoft.com/office/drawing/2014/main" id="{70565CA0-7310-C70F-A4F5-8178F381AB88}"/>
              </a:ext>
            </a:extLst>
          </p:cNvPr>
          <p:cNvCxnSpPr>
            <a:stCxn id="7" idx="0"/>
            <a:endCxn id="6" idx="2"/>
          </p:cNvCxnSpPr>
          <p:nvPr/>
        </p:nvCxnSpPr>
        <p:spPr>
          <a:xfrm rot="5400000" flipH="1" flipV="1">
            <a:off x="3160857" y="4474950"/>
            <a:ext cx="1375923" cy="664232"/>
          </a:xfrm>
          <a:prstGeom prst="curved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Connector: Curved 35">
            <a:extLst>
              <a:ext uri="{FF2B5EF4-FFF2-40B4-BE49-F238E27FC236}">
                <a16:creationId xmlns:a16="http://schemas.microsoft.com/office/drawing/2014/main" id="{9C1646B4-9B2F-F7F3-DD5F-99ABB555AD35}"/>
              </a:ext>
            </a:extLst>
          </p:cNvPr>
          <p:cNvCxnSpPr>
            <a:stCxn id="6" idx="2"/>
            <a:endCxn id="5" idx="7"/>
          </p:cNvCxnSpPr>
          <p:nvPr/>
        </p:nvCxnSpPr>
        <p:spPr>
          <a:xfrm rot="10800000">
            <a:off x="2375330" y="3823264"/>
            <a:ext cx="1805605" cy="295840"/>
          </a:xfrm>
          <a:prstGeom prst="curvedConnector4">
            <a:avLst>
              <a:gd name="adj1" fmla="val 46502"/>
              <a:gd name="adj2" fmla="val 17727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6" name="Connector: Curved 45">
            <a:extLst>
              <a:ext uri="{FF2B5EF4-FFF2-40B4-BE49-F238E27FC236}">
                <a16:creationId xmlns:a16="http://schemas.microsoft.com/office/drawing/2014/main" id="{A98F55F5-004E-C585-68AB-C3D3399450FF}"/>
              </a:ext>
            </a:extLst>
          </p:cNvPr>
          <p:cNvCxnSpPr>
            <a:stCxn id="6" idx="6"/>
            <a:endCxn id="6" idx="7"/>
          </p:cNvCxnSpPr>
          <p:nvPr/>
        </p:nvCxnSpPr>
        <p:spPr>
          <a:xfrm flipH="1" flipV="1">
            <a:off x="4917244" y="3823264"/>
            <a:ext cx="126331" cy="295840"/>
          </a:xfrm>
          <a:prstGeom prst="curvedConnector4">
            <a:avLst>
              <a:gd name="adj1" fmla="val -180953"/>
              <a:gd name="adj2" fmla="val 21869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8" name="Connector: Curved 47">
            <a:extLst>
              <a:ext uri="{FF2B5EF4-FFF2-40B4-BE49-F238E27FC236}">
                <a16:creationId xmlns:a16="http://schemas.microsoft.com/office/drawing/2014/main" id="{8CACB4CF-EB05-35A0-E0FA-000C3F1D32C5}"/>
              </a:ext>
            </a:extLst>
          </p:cNvPr>
          <p:cNvCxnSpPr>
            <a:stCxn id="7" idx="3"/>
            <a:endCxn id="7" idx="4"/>
          </p:cNvCxnSpPr>
          <p:nvPr/>
        </p:nvCxnSpPr>
        <p:spPr>
          <a:xfrm rot="16200000" flipH="1">
            <a:off x="3302937" y="6118023"/>
            <a:ext cx="122541" cy="304990"/>
          </a:xfrm>
          <a:prstGeom prst="curvedConnector3">
            <a:avLst>
              <a:gd name="adj1" fmla="val 385105"/>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1" name="Connector: Curved 50">
            <a:extLst>
              <a:ext uri="{FF2B5EF4-FFF2-40B4-BE49-F238E27FC236}">
                <a16:creationId xmlns:a16="http://schemas.microsoft.com/office/drawing/2014/main" id="{E0B76084-9414-8237-1160-0332615A01B4}"/>
              </a:ext>
            </a:extLst>
          </p:cNvPr>
          <p:cNvCxnSpPr>
            <a:stCxn id="5" idx="2"/>
            <a:endCxn id="5" idx="1"/>
          </p:cNvCxnSpPr>
          <p:nvPr/>
        </p:nvCxnSpPr>
        <p:spPr>
          <a:xfrm rot="10800000" flipH="1">
            <a:off x="1639018" y="3823264"/>
            <a:ext cx="126331" cy="295840"/>
          </a:xfrm>
          <a:prstGeom prst="curvedConnector4">
            <a:avLst>
              <a:gd name="adj1" fmla="val -180953"/>
              <a:gd name="adj2" fmla="val 218693"/>
            </a:avLst>
          </a:prstGeom>
          <a:ln>
            <a:tailEnd type="triangle"/>
          </a:ln>
        </p:spPr>
        <p:style>
          <a:lnRef idx="1">
            <a:schemeClr val="accent1"/>
          </a:lnRef>
          <a:fillRef idx="0">
            <a:schemeClr val="accent1"/>
          </a:fillRef>
          <a:effectRef idx="0">
            <a:schemeClr val="accent1"/>
          </a:effectRef>
          <a:fontRef idx="minor">
            <a:schemeClr val="tx1"/>
          </a:fontRef>
        </p:style>
      </p:cxnSp>
      <p:sp>
        <p:nvSpPr>
          <p:cNvPr id="52" name="TextBox 51">
            <a:extLst>
              <a:ext uri="{FF2B5EF4-FFF2-40B4-BE49-F238E27FC236}">
                <a16:creationId xmlns:a16="http://schemas.microsoft.com/office/drawing/2014/main" id="{409FFF35-DAEE-B56F-FA9C-08190C86560D}"/>
              </a:ext>
            </a:extLst>
          </p:cNvPr>
          <p:cNvSpPr txBox="1"/>
          <p:nvPr/>
        </p:nvSpPr>
        <p:spPr>
          <a:xfrm>
            <a:off x="3085381" y="3286664"/>
            <a:ext cx="862641" cy="261610"/>
          </a:xfrm>
          <a:prstGeom prst="rect">
            <a:avLst/>
          </a:prstGeom>
          <a:noFill/>
        </p:spPr>
        <p:txBody>
          <a:bodyPr wrap="square" rtlCol="0">
            <a:spAutoFit/>
          </a:bodyPr>
          <a:lstStyle/>
          <a:p>
            <a:r>
              <a:rPr lang="en-US" sz="1050" dirty="0"/>
              <a:t>0.1</a:t>
            </a:r>
          </a:p>
        </p:txBody>
      </p:sp>
      <p:sp>
        <p:nvSpPr>
          <p:cNvPr id="53" name="TextBox 52">
            <a:extLst>
              <a:ext uri="{FF2B5EF4-FFF2-40B4-BE49-F238E27FC236}">
                <a16:creationId xmlns:a16="http://schemas.microsoft.com/office/drawing/2014/main" id="{BA5C3EBA-0CE5-8BB8-BFDA-EBBEBC2D7E0F}"/>
              </a:ext>
            </a:extLst>
          </p:cNvPr>
          <p:cNvSpPr txBox="1"/>
          <p:nvPr/>
        </p:nvSpPr>
        <p:spPr>
          <a:xfrm>
            <a:off x="4945812" y="3177454"/>
            <a:ext cx="862641" cy="261610"/>
          </a:xfrm>
          <a:prstGeom prst="rect">
            <a:avLst/>
          </a:prstGeom>
          <a:noFill/>
        </p:spPr>
        <p:txBody>
          <a:bodyPr wrap="square" rtlCol="0">
            <a:spAutoFit/>
          </a:bodyPr>
          <a:lstStyle/>
          <a:p>
            <a:r>
              <a:rPr lang="en-US" sz="1050" dirty="0"/>
              <a:t>0.5</a:t>
            </a:r>
          </a:p>
        </p:txBody>
      </p:sp>
      <p:sp>
        <p:nvSpPr>
          <p:cNvPr id="54" name="TextBox 53">
            <a:extLst>
              <a:ext uri="{FF2B5EF4-FFF2-40B4-BE49-F238E27FC236}">
                <a16:creationId xmlns:a16="http://schemas.microsoft.com/office/drawing/2014/main" id="{1E09B4F7-DCE7-E4C2-DEF4-3F6D7227F9D9}"/>
              </a:ext>
            </a:extLst>
          </p:cNvPr>
          <p:cNvSpPr txBox="1"/>
          <p:nvPr/>
        </p:nvSpPr>
        <p:spPr>
          <a:xfrm>
            <a:off x="3516701" y="6366017"/>
            <a:ext cx="862641" cy="261610"/>
          </a:xfrm>
          <a:prstGeom prst="rect">
            <a:avLst/>
          </a:prstGeom>
          <a:noFill/>
        </p:spPr>
        <p:txBody>
          <a:bodyPr wrap="square" rtlCol="0">
            <a:spAutoFit/>
          </a:bodyPr>
          <a:lstStyle/>
          <a:p>
            <a:r>
              <a:rPr lang="en-US" sz="1050" dirty="0"/>
              <a:t>0.3</a:t>
            </a:r>
          </a:p>
        </p:txBody>
      </p:sp>
      <p:sp>
        <p:nvSpPr>
          <p:cNvPr id="55" name="TextBox 54">
            <a:extLst>
              <a:ext uri="{FF2B5EF4-FFF2-40B4-BE49-F238E27FC236}">
                <a16:creationId xmlns:a16="http://schemas.microsoft.com/office/drawing/2014/main" id="{4FBB68A6-2D60-1566-9FC8-63EED3A4BFCB}"/>
              </a:ext>
            </a:extLst>
          </p:cNvPr>
          <p:cNvSpPr txBox="1"/>
          <p:nvPr/>
        </p:nvSpPr>
        <p:spPr>
          <a:xfrm>
            <a:off x="3686448" y="4571713"/>
            <a:ext cx="862641" cy="261610"/>
          </a:xfrm>
          <a:prstGeom prst="rect">
            <a:avLst/>
          </a:prstGeom>
          <a:noFill/>
        </p:spPr>
        <p:txBody>
          <a:bodyPr wrap="square" rtlCol="0">
            <a:spAutoFit/>
          </a:bodyPr>
          <a:lstStyle/>
          <a:p>
            <a:r>
              <a:rPr lang="en-US" sz="1050" dirty="0"/>
              <a:t>0.4</a:t>
            </a:r>
          </a:p>
        </p:txBody>
      </p:sp>
      <p:sp>
        <p:nvSpPr>
          <p:cNvPr id="56" name="TextBox 55">
            <a:extLst>
              <a:ext uri="{FF2B5EF4-FFF2-40B4-BE49-F238E27FC236}">
                <a16:creationId xmlns:a16="http://schemas.microsoft.com/office/drawing/2014/main" id="{0063D6EC-3C42-0CFC-71AD-3EB162A90FBA}"/>
              </a:ext>
            </a:extLst>
          </p:cNvPr>
          <p:cNvSpPr txBox="1"/>
          <p:nvPr/>
        </p:nvSpPr>
        <p:spPr>
          <a:xfrm>
            <a:off x="2793520" y="4354237"/>
            <a:ext cx="862641" cy="261610"/>
          </a:xfrm>
          <a:prstGeom prst="rect">
            <a:avLst/>
          </a:prstGeom>
          <a:noFill/>
        </p:spPr>
        <p:txBody>
          <a:bodyPr wrap="square" rtlCol="0">
            <a:spAutoFit/>
          </a:bodyPr>
          <a:lstStyle/>
          <a:p>
            <a:r>
              <a:rPr lang="en-US" sz="1050" dirty="0"/>
              <a:t>0.3</a:t>
            </a:r>
          </a:p>
        </p:txBody>
      </p:sp>
      <p:sp>
        <p:nvSpPr>
          <p:cNvPr id="57" name="TextBox 56">
            <a:extLst>
              <a:ext uri="{FF2B5EF4-FFF2-40B4-BE49-F238E27FC236}">
                <a16:creationId xmlns:a16="http://schemas.microsoft.com/office/drawing/2014/main" id="{F9244D1E-6BC0-C5BD-B6DD-46845DAFC952}"/>
              </a:ext>
            </a:extLst>
          </p:cNvPr>
          <p:cNvSpPr txBox="1"/>
          <p:nvPr/>
        </p:nvSpPr>
        <p:spPr>
          <a:xfrm>
            <a:off x="5279366" y="4537485"/>
            <a:ext cx="862641" cy="261610"/>
          </a:xfrm>
          <a:prstGeom prst="rect">
            <a:avLst/>
          </a:prstGeom>
          <a:noFill/>
        </p:spPr>
        <p:txBody>
          <a:bodyPr wrap="square" rtlCol="0">
            <a:spAutoFit/>
          </a:bodyPr>
          <a:lstStyle/>
          <a:p>
            <a:r>
              <a:rPr lang="en-US" sz="1050" dirty="0"/>
              <a:t>0.4</a:t>
            </a:r>
          </a:p>
        </p:txBody>
      </p:sp>
      <p:sp>
        <p:nvSpPr>
          <p:cNvPr id="58" name="TextBox 57">
            <a:extLst>
              <a:ext uri="{FF2B5EF4-FFF2-40B4-BE49-F238E27FC236}">
                <a16:creationId xmlns:a16="http://schemas.microsoft.com/office/drawing/2014/main" id="{5248F2CA-90FD-49FC-D987-EB695CA8F3F8}"/>
              </a:ext>
            </a:extLst>
          </p:cNvPr>
          <p:cNvSpPr txBox="1"/>
          <p:nvPr/>
        </p:nvSpPr>
        <p:spPr>
          <a:xfrm>
            <a:off x="3286758" y="3716633"/>
            <a:ext cx="862641" cy="261610"/>
          </a:xfrm>
          <a:prstGeom prst="rect">
            <a:avLst/>
          </a:prstGeom>
          <a:noFill/>
        </p:spPr>
        <p:txBody>
          <a:bodyPr wrap="square" rtlCol="0">
            <a:spAutoFit/>
          </a:bodyPr>
          <a:lstStyle/>
          <a:p>
            <a:r>
              <a:rPr lang="en-US" sz="1050" dirty="0"/>
              <a:t>0.1</a:t>
            </a:r>
          </a:p>
        </p:txBody>
      </p:sp>
      <p:sp>
        <p:nvSpPr>
          <p:cNvPr id="59" name="TextBox 58">
            <a:extLst>
              <a:ext uri="{FF2B5EF4-FFF2-40B4-BE49-F238E27FC236}">
                <a16:creationId xmlns:a16="http://schemas.microsoft.com/office/drawing/2014/main" id="{B12DCCAA-C849-0523-6788-AC849D119FF0}"/>
              </a:ext>
            </a:extLst>
          </p:cNvPr>
          <p:cNvSpPr txBox="1"/>
          <p:nvPr/>
        </p:nvSpPr>
        <p:spPr>
          <a:xfrm>
            <a:off x="1207697" y="3282342"/>
            <a:ext cx="862641" cy="261610"/>
          </a:xfrm>
          <a:prstGeom prst="rect">
            <a:avLst/>
          </a:prstGeom>
          <a:noFill/>
        </p:spPr>
        <p:txBody>
          <a:bodyPr wrap="square" rtlCol="0">
            <a:spAutoFit/>
          </a:bodyPr>
          <a:lstStyle/>
          <a:p>
            <a:r>
              <a:rPr lang="en-US" sz="1050" dirty="0"/>
              <a:t>0.7</a:t>
            </a:r>
          </a:p>
        </p:txBody>
      </p:sp>
      <p:sp>
        <p:nvSpPr>
          <p:cNvPr id="60" name="TextBox 59">
            <a:extLst>
              <a:ext uri="{FF2B5EF4-FFF2-40B4-BE49-F238E27FC236}">
                <a16:creationId xmlns:a16="http://schemas.microsoft.com/office/drawing/2014/main" id="{335E12F7-8B75-7290-17FA-E0CB67B07523}"/>
              </a:ext>
            </a:extLst>
          </p:cNvPr>
          <p:cNvSpPr txBox="1"/>
          <p:nvPr/>
        </p:nvSpPr>
        <p:spPr>
          <a:xfrm>
            <a:off x="1968260" y="5542203"/>
            <a:ext cx="862641" cy="261610"/>
          </a:xfrm>
          <a:prstGeom prst="rect">
            <a:avLst/>
          </a:prstGeom>
          <a:noFill/>
        </p:spPr>
        <p:txBody>
          <a:bodyPr wrap="square" rtlCol="0">
            <a:spAutoFit/>
          </a:bodyPr>
          <a:lstStyle/>
          <a:p>
            <a:r>
              <a:rPr lang="en-US" sz="1050" dirty="0"/>
              <a:t>0.2</a:t>
            </a:r>
          </a:p>
        </p:txBody>
      </p:sp>
    </p:spTree>
    <p:extLst>
      <p:ext uri="{BB962C8B-B14F-4D97-AF65-F5344CB8AC3E}">
        <p14:creationId xmlns:p14="http://schemas.microsoft.com/office/powerpoint/2010/main" val="27321288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5536B-0F1B-18BE-05EA-D8D1E994172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5FB9750-8714-4B7E-677F-C8AEC4199FCC}"/>
              </a:ext>
            </a:extLst>
          </p:cNvPr>
          <p:cNvSpPr>
            <a:spLocks noGrp="1"/>
          </p:cNvSpPr>
          <p:nvPr>
            <p:ph idx="1"/>
          </p:nvPr>
        </p:nvSpPr>
        <p:spPr/>
        <p:txBody>
          <a:bodyPr/>
          <a:lstStyle/>
          <a:p>
            <a:endParaRPr lang="en-US"/>
          </a:p>
        </p:txBody>
      </p:sp>
      <p:pic>
        <p:nvPicPr>
          <p:cNvPr id="2050" name="Picture 2">
            <a:extLst>
              <a:ext uri="{FF2B5EF4-FFF2-40B4-BE49-F238E27FC236}">
                <a16:creationId xmlns:a16="http://schemas.microsoft.com/office/drawing/2014/main" id="{D080482F-B935-3AF5-B521-5F9BEBB77B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16313" y="0"/>
            <a:ext cx="5157787"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73564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1860</TotalTime>
  <Words>446</Words>
  <Application>Microsoft Office PowerPoint</Application>
  <PresentationFormat>Widescreen</PresentationFormat>
  <Paragraphs>70</Paragraphs>
  <Slides>16</Slides>
  <Notes>0</Notes>
  <HiddenSlides>4</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A situation</vt:lpstr>
      <vt:lpstr>Given the current weather how do I find the probabilities of the weather in the future?</vt:lpstr>
      <vt:lpstr>A visualization</vt:lpstr>
      <vt:lpstr>A visualization</vt:lpstr>
      <vt:lpstr>A visualization</vt:lpstr>
      <vt:lpstr>Given the current weather how do I find the probabilities of the weather in the future?</vt:lpstr>
      <vt:lpstr>PowerPoint Presentation</vt:lpstr>
      <vt:lpstr>PowerPoint Presentation</vt:lpstr>
      <vt:lpstr>PowerPoint Presentation</vt:lpstr>
      <vt:lpstr>Key Observations</vt:lpstr>
      <vt:lpstr>How does this help us solve the problem?</vt:lpstr>
      <vt:lpstr>Working backwards</vt:lpstr>
      <vt:lpstr>PowerPoint Presentation</vt:lpstr>
      <vt:lpstr>Hmmm</vt:lpstr>
      <vt:lpstr>PowerPoint Presentation</vt:lpstr>
      <vt:lpstr>Some applications…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situation</dc:title>
  <dc:creator>Uma Anand</dc:creator>
  <cp:lastModifiedBy>Uma Anand</cp:lastModifiedBy>
  <cp:revision>2</cp:revision>
  <dcterms:created xsi:type="dcterms:W3CDTF">2023-10-30T19:23:04Z</dcterms:created>
  <dcterms:modified xsi:type="dcterms:W3CDTF">2023-11-04T01:18:29Z</dcterms:modified>
</cp:coreProperties>
</file>