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7D5C6-8676-29F9-FF7E-4D4D93AFDC4D}" v="3035" dt="2023-11-14T18:13:05.423"/>
    <p1510:client id="{0532B53B-4C29-91B6-2FC5-5E11B47A5CD3}" v="470" dt="2023-11-15T02:29:04.099"/>
    <p1510:client id="{4C84C7E3-9C35-4C45-84B3-3E1D345416C1}" v="840" dt="2023-11-08T02:41:16.625"/>
    <p1510:client id="{54942957-CE9E-79D6-7C51-CB5CCA2CD701}" v="834" dt="2023-11-14T03:53:28.970"/>
    <p1510:client id="{6E88A0E8-0AFD-BB55-7485-3CBCAAD7C1E2}" v="733" dt="2023-11-15T15:40:55.792"/>
    <p1510:client id="{85661C15-3A88-6DE1-965F-0AEE44970BB8}" v="109" dt="2023-11-15T03:54:43.460"/>
    <p1510:client id="{8652EC05-B5F7-4AB1-5D63-C37858AA6E92}" v="645" dt="2023-11-14T21:48:41.511"/>
    <p1510:client id="{F0B500E2-C8F8-9AE6-B016-4A932EDC5A62}" v="1144" dt="2023-11-15T03:35:08.1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11/22/2023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004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54244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7853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5074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4619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74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4220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800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58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dirty="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a:p>
        </p:txBody>
      </p:sp>
    </p:spTree>
    <p:extLst>
      <p:ext uri="{BB962C8B-B14F-4D97-AF65-F5344CB8AC3E}">
        <p14:creationId xmlns:p14="http://schemas.microsoft.com/office/powerpoint/2010/main" val="2669839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539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3837225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2421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488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80747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0436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20590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11/22/2023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95000366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MATH 3215 Section C – Poker Project Presentation</a:t>
            </a:r>
          </a:p>
        </p:txBody>
      </p:sp>
      <p:sp>
        <p:nvSpPr>
          <p:cNvPr id="3" name="Subtitle 2"/>
          <p:cNvSpPr>
            <a:spLocks noGrp="1"/>
          </p:cNvSpPr>
          <p:nvPr>
            <p:ph type="subTitle" idx="1"/>
          </p:nvPr>
        </p:nvSpPr>
        <p:spPr/>
        <p:txBody>
          <a:bodyPr/>
          <a:lstStyle/>
          <a:p>
            <a:r>
              <a:rPr lang="en-US">
                <a:cs typeface="Arial"/>
              </a:rPr>
              <a:t>By Benjamin Skelton</a:t>
            </a: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F2F74-EBFE-B09F-A9E9-F2903BCB3EDD}"/>
              </a:ext>
            </a:extLst>
          </p:cNvPr>
          <p:cNvSpPr>
            <a:spLocks noGrp="1"/>
          </p:cNvSpPr>
          <p:nvPr>
            <p:ph type="title"/>
          </p:nvPr>
        </p:nvSpPr>
        <p:spPr/>
        <p:txBody>
          <a:bodyPr/>
          <a:lstStyle/>
          <a:p>
            <a:r>
              <a:rPr lang="en-US"/>
              <a:t>Flush</a:t>
            </a:r>
          </a:p>
        </p:txBody>
      </p:sp>
      <p:sp>
        <p:nvSpPr>
          <p:cNvPr id="3" name="Content Placeholder 2">
            <a:extLst>
              <a:ext uri="{FF2B5EF4-FFF2-40B4-BE49-F238E27FC236}">
                <a16:creationId xmlns:a16="http://schemas.microsoft.com/office/drawing/2014/main" id="{E08BB48C-27B9-2B4D-C7BA-B11FA5C0E8F9}"/>
              </a:ext>
            </a:extLst>
          </p:cNvPr>
          <p:cNvSpPr>
            <a:spLocks noGrp="1"/>
          </p:cNvSpPr>
          <p:nvPr>
            <p:ph idx="1"/>
          </p:nvPr>
        </p:nvSpPr>
        <p:spPr/>
        <p:txBody>
          <a:bodyPr/>
          <a:lstStyle/>
          <a:p>
            <a:r>
              <a:rPr lang="en-US" dirty="0"/>
              <a:t>Suppose that you have the hand </a:t>
            </a:r>
            <a:r>
              <a:rPr lang="en-US" b="1" dirty="0"/>
              <a:t>2d, 4d, 6d, 10d, </a:t>
            </a:r>
            <a:r>
              <a:rPr lang="en-US" b="1" dirty="0" err="1"/>
              <a:t>Qd</a:t>
            </a:r>
            <a:r>
              <a:rPr lang="en-US" dirty="0"/>
              <a:t> (2 of diamonds, 4 of diamonds, 6 of diamonds, 10 of diamonds, and queen of diamonds).</a:t>
            </a:r>
          </a:p>
          <a:p>
            <a:pPr>
              <a:buSzPct val="114999"/>
            </a:pPr>
            <a:r>
              <a:rPr lang="en-US" dirty="0"/>
              <a:t>Number of hands that can beat this flush hand: 3 royal flush hands, 27 straight flush hands, 344 four of a kind hands, 2,124 full house hands, </a:t>
            </a:r>
            <a:r>
              <a:rPr lang="en-US" b="1" dirty="0"/>
              <a:t>2,498 total</a:t>
            </a:r>
            <a:r>
              <a:rPr lang="en-US" dirty="0"/>
              <a:t>.</a:t>
            </a:r>
          </a:p>
          <a:p>
            <a:pPr>
              <a:buSzPct val="114999"/>
            </a:pPr>
            <a:r>
              <a:rPr lang="en-US" dirty="0"/>
              <a:t>Number of hands that tie with this hand (i.e., # of remaining flush hands): </a:t>
            </a:r>
            <a:r>
              <a:rPr lang="en-US" b="1" dirty="0"/>
              <a:t>3,887 flush hands</a:t>
            </a:r>
            <a:r>
              <a:rPr lang="en-US" dirty="0"/>
              <a:t>.</a:t>
            </a:r>
          </a:p>
        </p:txBody>
      </p:sp>
    </p:spTree>
    <p:extLst>
      <p:ext uri="{BB962C8B-B14F-4D97-AF65-F5344CB8AC3E}">
        <p14:creationId xmlns:p14="http://schemas.microsoft.com/office/powerpoint/2010/main" val="3359486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9B352-BD41-8702-C4A2-9204AFA81DBB}"/>
              </a:ext>
            </a:extLst>
          </p:cNvPr>
          <p:cNvSpPr>
            <a:spLocks noGrp="1"/>
          </p:cNvSpPr>
          <p:nvPr>
            <p:ph type="title"/>
          </p:nvPr>
        </p:nvSpPr>
        <p:spPr/>
        <p:txBody>
          <a:bodyPr/>
          <a:lstStyle/>
          <a:p>
            <a:r>
              <a:rPr lang="en-US"/>
              <a:t>Straight</a:t>
            </a:r>
          </a:p>
        </p:txBody>
      </p:sp>
      <p:sp>
        <p:nvSpPr>
          <p:cNvPr id="3" name="Content Placeholder 2">
            <a:extLst>
              <a:ext uri="{FF2B5EF4-FFF2-40B4-BE49-F238E27FC236}">
                <a16:creationId xmlns:a16="http://schemas.microsoft.com/office/drawing/2014/main" id="{8C2AE40B-9A91-39EE-10D9-5074A846CE03}"/>
              </a:ext>
            </a:extLst>
          </p:cNvPr>
          <p:cNvSpPr>
            <a:spLocks noGrp="1"/>
          </p:cNvSpPr>
          <p:nvPr>
            <p:ph idx="1"/>
          </p:nvPr>
        </p:nvSpPr>
        <p:spPr/>
        <p:txBody>
          <a:bodyPr/>
          <a:lstStyle/>
          <a:p>
            <a:r>
              <a:rPr lang="en-US" dirty="0"/>
              <a:t>Suppose that you have the hand </a:t>
            </a:r>
            <a:r>
              <a:rPr lang="en-US" b="1" dirty="0"/>
              <a:t>3c, 4d, 5s, 6h, 7s</a:t>
            </a:r>
            <a:r>
              <a:rPr lang="en-US" dirty="0"/>
              <a:t> (3 of clubs, 4 of diamonds, 5 of spades, 6 of hearts, and 7 of spades).</a:t>
            </a:r>
          </a:p>
          <a:p>
            <a:pPr>
              <a:buSzPct val="114999"/>
            </a:pPr>
            <a:r>
              <a:rPr lang="en-US" dirty="0"/>
              <a:t>Number of hands that can beat this straight hand: 4 royal flush hands, 17 straight flush hands, 344 four of a kind hands, 2,124 full house hands, 2,817 flush hands, </a:t>
            </a:r>
            <a:r>
              <a:rPr lang="en-US" b="1" dirty="0"/>
              <a:t>5,306 total</a:t>
            </a:r>
            <a:r>
              <a:rPr lang="en-US" dirty="0"/>
              <a:t>.</a:t>
            </a:r>
          </a:p>
          <a:p>
            <a:pPr>
              <a:buSzPct val="114999"/>
            </a:pPr>
            <a:r>
              <a:rPr lang="en-US" dirty="0"/>
              <a:t>Number of hands that tie with this hand (i.e., # of remaining straight hands): </a:t>
            </a:r>
            <a:r>
              <a:rPr lang="en-US" b="1" dirty="0"/>
              <a:t>6,150 straight hands</a:t>
            </a:r>
            <a:r>
              <a:rPr lang="en-US" dirty="0"/>
              <a:t>.</a:t>
            </a:r>
          </a:p>
        </p:txBody>
      </p:sp>
    </p:spTree>
    <p:extLst>
      <p:ext uri="{BB962C8B-B14F-4D97-AF65-F5344CB8AC3E}">
        <p14:creationId xmlns:p14="http://schemas.microsoft.com/office/powerpoint/2010/main" val="3138804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5264-B7A5-2D21-ABED-F7204ED20F6A}"/>
              </a:ext>
            </a:extLst>
          </p:cNvPr>
          <p:cNvSpPr>
            <a:spLocks noGrp="1"/>
          </p:cNvSpPr>
          <p:nvPr>
            <p:ph type="title"/>
          </p:nvPr>
        </p:nvSpPr>
        <p:spPr/>
        <p:txBody>
          <a:bodyPr/>
          <a:lstStyle/>
          <a:p>
            <a:r>
              <a:rPr lang="en-US"/>
              <a:t>Three of a Kind</a:t>
            </a:r>
          </a:p>
        </p:txBody>
      </p:sp>
      <p:sp>
        <p:nvSpPr>
          <p:cNvPr id="3" name="Content Placeholder 2">
            <a:extLst>
              <a:ext uri="{FF2B5EF4-FFF2-40B4-BE49-F238E27FC236}">
                <a16:creationId xmlns:a16="http://schemas.microsoft.com/office/drawing/2014/main" id="{B899FB8E-6538-98E0-4DE2-FA891A2DAE98}"/>
              </a:ext>
            </a:extLst>
          </p:cNvPr>
          <p:cNvSpPr>
            <a:spLocks noGrp="1"/>
          </p:cNvSpPr>
          <p:nvPr>
            <p:ph idx="1"/>
          </p:nvPr>
        </p:nvSpPr>
        <p:spPr/>
        <p:txBody>
          <a:bodyPr/>
          <a:lstStyle/>
          <a:p>
            <a:r>
              <a:rPr lang="en-US" dirty="0"/>
              <a:t>Suppose that you have the hand </a:t>
            </a:r>
            <a:r>
              <a:rPr lang="en-US" b="1" dirty="0"/>
              <a:t>7s, 7d, 7h, 3c, Ad</a:t>
            </a:r>
            <a:r>
              <a:rPr lang="en-US" dirty="0"/>
              <a:t> (7 of spades, 7 of diamonds, 7 of hearts, 3 of clubs, and ace of diamonds).</a:t>
            </a:r>
          </a:p>
          <a:p>
            <a:pPr>
              <a:buSzPct val="114999"/>
            </a:pPr>
            <a:r>
              <a:rPr lang="en-US" dirty="0"/>
              <a:t>Number of hands that can beat this three of a kind hand: 3 royal flush hands, 17 straight flush hands, 430 four of a kind hands, 2,526 full house hands, 2,818 flush hands, 5,356 straight hands, </a:t>
            </a:r>
            <a:r>
              <a:rPr lang="en-US" b="1" dirty="0"/>
              <a:t>11,150 total</a:t>
            </a:r>
            <a:r>
              <a:rPr lang="en-US" dirty="0"/>
              <a:t>.</a:t>
            </a:r>
          </a:p>
          <a:p>
            <a:pPr>
              <a:buSzPct val="114999"/>
            </a:pPr>
            <a:r>
              <a:rPr lang="en-US" dirty="0"/>
              <a:t>Number of hands that tie with this hand (i.e., # of remaining three of a kind hands): </a:t>
            </a:r>
            <a:r>
              <a:rPr lang="en-US" b="1" dirty="0"/>
              <a:t>35,486 three of a kind hands</a:t>
            </a:r>
            <a:r>
              <a:rPr lang="en-US" dirty="0"/>
              <a:t>.</a:t>
            </a:r>
          </a:p>
        </p:txBody>
      </p:sp>
    </p:spTree>
    <p:extLst>
      <p:ext uri="{BB962C8B-B14F-4D97-AF65-F5344CB8AC3E}">
        <p14:creationId xmlns:p14="http://schemas.microsoft.com/office/powerpoint/2010/main" val="2088689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4A042-ECA0-246B-2D4D-97D5D6844581}"/>
              </a:ext>
            </a:extLst>
          </p:cNvPr>
          <p:cNvSpPr>
            <a:spLocks noGrp="1"/>
          </p:cNvSpPr>
          <p:nvPr>
            <p:ph type="title"/>
          </p:nvPr>
        </p:nvSpPr>
        <p:spPr/>
        <p:txBody>
          <a:bodyPr/>
          <a:lstStyle/>
          <a:p>
            <a:r>
              <a:rPr lang="en-US"/>
              <a:t>Two Pair</a:t>
            </a:r>
          </a:p>
        </p:txBody>
      </p:sp>
      <p:sp>
        <p:nvSpPr>
          <p:cNvPr id="3" name="Content Placeholder 2">
            <a:extLst>
              <a:ext uri="{FF2B5EF4-FFF2-40B4-BE49-F238E27FC236}">
                <a16:creationId xmlns:a16="http://schemas.microsoft.com/office/drawing/2014/main" id="{2C48BA72-8FBA-D622-9113-16F4A782BC22}"/>
              </a:ext>
            </a:extLst>
          </p:cNvPr>
          <p:cNvSpPr>
            <a:spLocks noGrp="1"/>
          </p:cNvSpPr>
          <p:nvPr>
            <p:ph idx="1"/>
          </p:nvPr>
        </p:nvSpPr>
        <p:spPr/>
        <p:txBody>
          <a:bodyPr/>
          <a:lstStyle/>
          <a:p>
            <a:r>
              <a:rPr lang="en-US" dirty="0"/>
              <a:t>Suppose that you have the hand </a:t>
            </a:r>
            <a:r>
              <a:rPr lang="en-US" b="1" dirty="0"/>
              <a:t>4d, 4h, Ks, Kh, Jc</a:t>
            </a:r>
            <a:r>
              <a:rPr lang="en-US" dirty="0"/>
              <a:t> (4 of diamonds, 4 of hearts, king of spades, king of hearts, and jack of clubs).</a:t>
            </a:r>
          </a:p>
          <a:p>
            <a:pPr>
              <a:buSzPct val="114999"/>
            </a:pPr>
            <a:r>
              <a:rPr lang="en-US" dirty="0"/>
              <a:t>Number of hands that can beat this two pair hand: 1 royal flush hand, 23 straight flush hands, 430 four of a kind hands, 2,422 full house hands, 2,814 flush hands, 6,376 straight hands, 29,604 three of a kind hands, </a:t>
            </a:r>
            <a:r>
              <a:rPr lang="en-US" b="1" dirty="0"/>
              <a:t>41,670 total</a:t>
            </a:r>
            <a:r>
              <a:rPr lang="en-US" dirty="0"/>
              <a:t>.</a:t>
            </a:r>
          </a:p>
          <a:p>
            <a:pPr>
              <a:buSzPct val="114999"/>
            </a:pPr>
            <a:r>
              <a:rPr lang="en-US" dirty="0"/>
              <a:t>Number of that tie with this hand (i.e., # of remaining two pair hands): </a:t>
            </a:r>
            <a:r>
              <a:rPr lang="en-US" b="1" dirty="0"/>
              <a:t>68,395 two pair hands</a:t>
            </a:r>
            <a:r>
              <a:rPr lang="en-US" dirty="0"/>
              <a:t>.</a:t>
            </a:r>
          </a:p>
        </p:txBody>
      </p:sp>
    </p:spTree>
    <p:extLst>
      <p:ext uri="{BB962C8B-B14F-4D97-AF65-F5344CB8AC3E}">
        <p14:creationId xmlns:p14="http://schemas.microsoft.com/office/powerpoint/2010/main" val="1787558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2012A-0A45-C71B-D6D7-2C9CB027E47A}"/>
              </a:ext>
            </a:extLst>
          </p:cNvPr>
          <p:cNvSpPr>
            <a:spLocks noGrp="1"/>
          </p:cNvSpPr>
          <p:nvPr>
            <p:ph type="title"/>
          </p:nvPr>
        </p:nvSpPr>
        <p:spPr/>
        <p:txBody>
          <a:bodyPr/>
          <a:lstStyle/>
          <a:p>
            <a:r>
              <a:rPr lang="en-US"/>
              <a:t>One Pair</a:t>
            </a:r>
          </a:p>
        </p:txBody>
      </p:sp>
      <p:sp>
        <p:nvSpPr>
          <p:cNvPr id="3" name="Content Placeholder 2">
            <a:extLst>
              <a:ext uri="{FF2B5EF4-FFF2-40B4-BE49-F238E27FC236}">
                <a16:creationId xmlns:a16="http://schemas.microsoft.com/office/drawing/2014/main" id="{04C21ABF-2641-34CC-2204-DCAC471389B6}"/>
              </a:ext>
            </a:extLst>
          </p:cNvPr>
          <p:cNvSpPr>
            <a:spLocks noGrp="1"/>
          </p:cNvSpPr>
          <p:nvPr>
            <p:ph idx="1"/>
          </p:nvPr>
        </p:nvSpPr>
        <p:spPr/>
        <p:txBody>
          <a:bodyPr/>
          <a:lstStyle/>
          <a:p>
            <a:r>
              <a:rPr lang="en-US" dirty="0"/>
              <a:t>Suppose that you have the hand </a:t>
            </a:r>
            <a:r>
              <a:rPr lang="en-US" b="1" dirty="0"/>
              <a:t>6c, 6s, 3d, 2h, 9s</a:t>
            </a:r>
            <a:r>
              <a:rPr lang="en-US" dirty="0"/>
              <a:t> (6 of clubs, 6 of spades, 3 of diamonds, 2 of hearts, and 9 of spades).</a:t>
            </a:r>
          </a:p>
          <a:p>
            <a:pPr>
              <a:buSzPct val="114999"/>
            </a:pPr>
            <a:r>
              <a:rPr lang="en-US" dirty="0"/>
              <a:t>Number of hands that can beat this one pair hand: 4 royal flush hands, 18 straight flush hands, 387 four of a kind hands, 2,271 full house hands, 2,816 flush hands, 5,834 straight hands, 33,075 three of a kind hands, 73,683 two pair hands, </a:t>
            </a:r>
            <a:r>
              <a:rPr lang="en-US" b="1" dirty="0"/>
              <a:t>118,088 total</a:t>
            </a:r>
            <a:r>
              <a:rPr lang="en-US" dirty="0"/>
              <a:t>.</a:t>
            </a:r>
          </a:p>
          <a:p>
            <a:pPr>
              <a:buSzPct val="114999"/>
            </a:pPr>
            <a:r>
              <a:rPr lang="en-US" dirty="0"/>
              <a:t>Number of hands that tie with this hand (i.e., # of remaining one pair hands): </a:t>
            </a:r>
            <a:r>
              <a:rPr lang="en-US" b="1" dirty="0"/>
              <a:t>867,891 one pair hands</a:t>
            </a:r>
            <a:r>
              <a:rPr lang="en-US" dirty="0"/>
              <a:t>.</a:t>
            </a:r>
          </a:p>
        </p:txBody>
      </p:sp>
    </p:spTree>
    <p:extLst>
      <p:ext uri="{BB962C8B-B14F-4D97-AF65-F5344CB8AC3E}">
        <p14:creationId xmlns:p14="http://schemas.microsoft.com/office/powerpoint/2010/main" val="2729197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9DE7E-88EA-88C0-07C4-8D9FA32E2237}"/>
              </a:ext>
            </a:extLst>
          </p:cNvPr>
          <p:cNvSpPr>
            <a:spLocks noGrp="1"/>
          </p:cNvSpPr>
          <p:nvPr>
            <p:ph type="title"/>
          </p:nvPr>
        </p:nvSpPr>
        <p:spPr/>
        <p:txBody>
          <a:bodyPr/>
          <a:lstStyle/>
          <a:p>
            <a:r>
              <a:rPr lang="en-US"/>
              <a:t>No Pair</a:t>
            </a:r>
          </a:p>
        </p:txBody>
      </p:sp>
      <p:sp>
        <p:nvSpPr>
          <p:cNvPr id="3" name="Content Placeholder 2">
            <a:extLst>
              <a:ext uri="{FF2B5EF4-FFF2-40B4-BE49-F238E27FC236}">
                <a16:creationId xmlns:a16="http://schemas.microsoft.com/office/drawing/2014/main" id="{D3D5BCEC-8670-4794-33D0-610047FB0CD6}"/>
              </a:ext>
            </a:extLst>
          </p:cNvPr>
          <p:cNvSpPr>
            <a:spLocks noGrp="1"/>
          </p:cNvSpPr>
          <p:nvPr>
            <p:ph idx="1"/>
          </p:nvPr>
        </p:nvSpPr>
        <p:spPr/>
        <p:txBody>
          <a:bodyPr/>
          <a:lstStyle/>
          <a:p>
            <a:r>
              <a:rPr lang="en-US" dirty="0"/>
              <a:t>Suppose that you have the hand </a:t>
            </a:r>
            <a:r>
              <a:rPr lang="en-US" b="1" dirty="0"/>
              <a:t>Ad, 3h, 6c, 8c, 10s</a:t>
            </a:r>
            <a:r>
              <a:rPr lang="en-US" dirty="0"/>
              <a:t> (ace of diamonds, 3 of hearts, 6 of clubs, 8 of clubs, and 10 of spades).</a:t>
            </a:r>
          </a:p>
          <a:p>
            <a:pPr>
              <a:buSzPct val="114999"/>
            </a:pPr>
            <a:r>
              <a:rPr lang="en-US" dirty="0"/>
              <a:t>Number of hands that can beat this no pair hand: 2 royal flush hands, 21 straight flush hands, 344 four of a kind hands, 2,124 full house hands, 2,815 flush hands, 5,785 straight hands, 31,502 three of a kind hands, 71,802 two pair hands, 645,300 one pair hands, </a:t>
            </a:r>
            <a:r>
              <a:rPr lang="en-US" b="1" dirty="0"/>
              <a:t>759,695 total</a:t>
            </a:r>
            <a:r>
              <a:rPr lang="en-US" dirty="0"/>
              <a:t>.</a:t>
            </a:r>
          </a:p>
          <a:p>
            <a:pPr>
              <a:buSzPct val="114999"/>
            </a:pPr>
            <a:r>
              <a:rPr lang="en-US" dirty="0"/>
              <a:t>Number of hands that can tie with this hand (i.e., # of remaining no pair hands): </a:t>
            </a:r>
            <a:r>
              <a:rPr lang="en-US" b="1" dirty="0"/>
              <a:t>774,244 no pair hands</a:t>
            </a:r>
            <a:r>
              <a:rPr lang="en-US" dirty="0"/>
              <a:t>.</a:t>
            </a:r>
          </a:p>
        </p:txBody>
      </p:sp>
    </p:spTree>
    <p:extLst>
      <p:ext uri="{BB962C8B-B14F-4D97-AF65-F5344CB8AC3E}">
        <p14:creationId xmlns:p14="http://schemas.microsoft.com/office/powerpoint/2010/main" val="2887488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D464B51-35EA-27D6-CBCA-3D0173575551}"/>
              </a:ext>
            </a:extLst>
          </p:cNvPr>
          <p:cNvSpPr>
            <a:spLocks noGrp="1"/>
          </p:cNvSpPr>
          <p:nvPr>
            <p:ph type="title"/>
          </p:nvPr>
        </p:nvSpPr>
        <p:spPr>
          <a:xfrm>
            <a:off x="1055599" y="1055077"/>
            <a:ext cx="2532909" cy="4794578"/>
          </a:xfrm>
        </p:spPr>
        <p:txBody>
          <a:bodyPr>
            <a:normAutofit/>
          </a:bodyPr>
          <a:lstStyle/>
          <a:p>
            <a:r>
              <a:rPr lang="en-US" sz="3700">
                <a:solidFill>
                  <a:srgbClr val="262626"/>
                </a:solidFill>
              </a:rPr>
              <a:t>Table of Probabilities</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75A8E25F-71AE-91E0-B268-54ADBDF8828F}"/>
              </a:ext>
            </a:extLst>
          </p:cNvPr>
          <p:cNvGraphicFramePr>
            <a:graphicFrameLocks noGrp="1"/>
          </p:cNvGraphicFramePr>
          <p:nvPr>
            <p:ph idx="1"/>
            <p:extLst>
              <p:ext uri="{D42A27DB-BD31-4B8C-83A1-F6EECF244321}">
                <p14:modId xmlns:p14="http://schemas.microsoft.com/office/powerpoint/2010/main" val="2733311398"/>
              </p:ext>
            </p:extLst>
          </p:nvPr>
        </p:nvGraphicFramePr>
        <p:xfrm>
          <a:off x="5470072" y="1368823"/>
          <a:ext cx="5914211" cy="4120353"/>
        </p:xfrm>
        <a:graphic>
          <a:graphicData uri="http://schemas.openxmlformats.org/drawingml/2006/table">
            <a:tbl>
              <a:tblPr firstRow="1" bandRow="1">
                <a:tableStyleId>{5C22544A-7EE6-4342-B048-85BDC9FD1C3A}</a:tableStyleId>
              </a:tblPr>
              <a:tblGrid>
                <a:gridCol w="1612157">
                  <a:extLst>
                    <a:ext uri="{9D8B030D-6E8A-4147-A177-3AD203B41FA5}">
                      <a16:colId xmlns:a16="http://schemas.microsoft.com/office/drawing/2014/main" val="2952319854"/>
                    </a:ext>
                  </a:extLst>
                </a:gridCol>
                <a:gridCol w="1589890">
                  <a:extLst>
                    <a:ext uri="{9D8B030D-6E8A-4147-A177-3AD203B41FA5}">
                      <a16:colId xmlns:a16="http://schemas.microsoft.com/office/drawing/2014/main" val="2117708611"/>
                    </a:ext>
                  </a:extLst>
                </a:gridCol>
                <a:gridCol w="1523087">
                  <a:extLst>
                    <a:ext uri="{9D8B030D-6E8A-4147-A177-3AD203B41FA5}">
                      <a16:colId xmlns:a16="http://schemas.microsoft.com/office/drawing/2014/main" val="523697395"/>
                    </a:ext>
                  </a:extLst>
                </a:gridCol>
                <a:gridCol w="1189077">
                  <a:extLst>
                    <a:ext uri="{9D8B030D-6E8A-4147-A177-3AD203B41FA5}">
                      <a16:colId xmlns:a16="http://schemas.microsoft.com/office/drawing/2014/main" val="504301031"/>
                    </a:ext>
                  </a:extLst>
                </a:gridCol>
              </a:tblGrid>
              <a:tr h="593203">
                <a:tc>
                  <a:txBody>
                    <a:bodyPr/>
                    <a:lstStyle/>
                    <a:p>
                      <a:pPr algn="ctr"/>
                      <a:r>
                        <a:rPr lang="en-US" sz="1600" dirty="0"/>
                        <a:t>Hand Type</a:t>
                      </a:r>
                    </a:p>
                  </a:txBody>
                  <a:tcPr marL="80162" marR="80162" marT="40081" marB="40081"/>
                </a:tc>
                <a:tc>
                  <a:txBody>
                    <a:bodyPr/>
                    <a:lstStyle/>
                    <a:p>
                      <a:pPr algn="ctr"/>
                      <a:r>
                        <a:rPr lang="en-US" sz="1600" dirty="0"/>
                        <a:t>Chance to Win</a:t>
                      </a:r>
                    </a:p>
                  </a:txBody>
                  <a:tcPr marL="80162" marR="80162" marT="40081" marB="40081"/>
                </a:tc>
                <a:tc>
                  <a:txBody>
                    <a:bodyPr/>
                    <a:lstStyle/>
                    <a:p>
                      <a:pPr algn="ctr"/>
                      <a:r>
                        <a:rPr lang="en-US" sz="1600" dirty="0"/>
                        <a:t>Chance to Tie</a:t>
                      </a:r>
                    </a:p>
                  </a:txBody>
                  <a:tcPr marL="80162" marR="80162" marT="40081" marB="40081"/>
                </a:tc>
                <a:tc>
                  <a:txBody>
                    <a:bodyPr/>
                    <a:lstStyle/>
                    <a:p>
                      <a:pPr algn="ctr"/>
                      <a:r>
                        <a:rPr lang="en-US" sz="1600" dirty="0"/>
                        <a:t>Chance to Lose</a:t>
                      </a:r>
                    </a:p>
                  </a:txBody>
                  <a:tcPr marL="80162" marR="80162" marT="40081" marB="40081"/>
                </a:tc>
                <a:extLst>
                  <a:ext uri="{0D108BD9-81ED-4DB2-BD59-A6C34878D82A}">
                    <a16:rowId xmlns:a16="http://schemas.microsoft.com/office/drawing/2014/main" val="2658565943"/>
                  </a:ext>
                </a:extLst>
              </a:tr>
              <a:tr h="352715">
                <a:tc>
                  <a:txBody>
                    <a:bodyPr/>
                    <a:lstStyle/>
                    <a:p>
                      <a:pPr algn="ctr"/>
                      <a:r>
                        <a:rPr lang="en-US" sz="1600" dirty="0"/>
                        <a:t>Royal flush</a:t>
                      </a:r>
                    </a:p>
                  </a:txBody>
                  <a:tcPr marL="80162" marR="80162" marT="40081" marB="40081">
                    <a:solidFill>
                      <a:srgbClr val="00B050"/>
                    </a:solidFill>
                  </a:tcPr>
                </a:tc>
                <a:tc>
                  <a:txBody>
                    <a:bodyPr/>
                    <a:lstStyle/>
                    <a:p>
                      <a:pPr algn="ctr"/>
                      <a:r>
                        <a:rPr lang="en-US" sz="1600" dirty="0"/>
                        <a:t>99.9998%</a:t>
                      </a:r>
                    </a:p>
                  </a:txBody>
                  <a:tcPr marL="80162" marR="80162" marT="40081" marB="40081">
                    <a:solidFill>
                      <a:srgbClr val="00B050"/>
                    </a:solidFill>
                  </a:tcPr>
                </a:tc>
                <a:tc>
                  <a:txBody>
                    <a:bodyPr/>
                    <a:lstStyle/>
                    <a:p>
                      <a:pPr algn="ctr"/>
                      <a:r>
                        <a:rPr lang="en-US" sz="1600" dirty="0"/>
                        <a:t>0.00020%</a:t>
                      </a:r>
                    </a:p>
                  </a:txBody>
                  <a:tcPr marL="80162" marR="80162" marT="40081" marB="40081">
                    <a:solidFill>
                      <a:srgbClr val="00B050"/>
                    </a:solidFill>
                  </a:tcPr>
                </a:tc>
                <a:tc>
                  <a:txBody>
                    <a:bodyPr/>
                    <a:lstStyle/>
                    <a:p>
                      <a:pPr algn="ctr"/>
                      <a:r>
                        <a:rPr lang="en-US" sz="1600" dirty="0"/>
                        <a:t>0%</a:t>
                      </a:r>
                    </a:p>
                  </a:txBody>
                  <a:tcPr marL="80162" marR="80162" marT="40081" marB="40081">
                    <a:solidFill>
                      <a:srgbClr val="00B050"/>
                    </a:solidFill>
                  </a:tcPr>
                </a:tc>
                <a:extLst>
                  <a:ext uri="{0D108BD9-81ED-4DB2-BD59-A6C34878D82A}">
                    <a16:rowId xmlns:a16="http://schemas.microsoft.com/office/drawing/2014/main" val="2379993392"/>
                  </a:ext>
                </a:extLst>
              </a:tr>
              <a:tr h="352715">
                <a:tc>
                  <a:txBody>
                    <a:bodyPr/>
                    <a:lstStyle/>
                    <a:p>
                      <a:pPr algn="ctr"/>
                      <a:r>
                        <a:rPr lang="en-US" sz="1600" dirty="0"/>
                        <a:t>Straight flush</a:t>
                      </a:r>
                    </a:p>
                  </a:txBody>
                  <a:tcPr marL="80162" marR="80162" marT="40081" marB="40081">
                    <a:solidFill>
                      <a:srgbClr val="00B050"/>
                    </a:solidFill>
                  </a:tcPr>
                </a:tc>
                <a:tc>
                  <a:txBody>
                    <a:bodyPr/>
                    <a:lstStyle/>
                    <a:p>
                      <a:pPr algn="ctr"/>
                      <a:r>
                        <a:rPr lang="en-US" sz="1600" dirty="0"/>
                        <a:t>99.998%</a:t>
                      </a:r>
                    </a:p>
                  </a:txBody>
                  <a:tcPr marL="80162" marR="80162" marT="40081" marB="40081">
                    <a:solidFill>
                      <a:srgbClr val="00B050"/>
                    </a:solidFill>
                  </a:tcPr>
                </a:tc>
                <a:tc>
                  <a:txBody>
                    <a:bodyPr/>
                    <a:lstStyle/>
                    <a:p>
                      <a:pPr algn="ctr"/>
                      <a:r>
                        <a:rPr lang="en-US" sz="1600" dirty="0"/>
                        <a:t>0.0018%</a:t>
                      </a:r>
                    </a:p>
                  </a:txBody>
                  <a:tcPr marL="80162" marR="80162" marT="40081" marB="40081">
                    <a:solidFill>
                      <a:srgbClr val="00B050"/>
                    </a:solidFill>
                  </a:tcPr>
                </a:tc>
                <a:tc>
                  <a:txBody>
                    <a:bodyPr/>
                    <a:lstStyle/>
                    <a:p>
                      <a:pPr algn="ctr"/>
                      <a:r>
                        <a:rPr lang="en-US" sz="1600" dirty="0"/>
                        <a:t>0.00020%</a:t>
                      </a:r>
                    </a:p>
                  </a:txBody>
                  <a:tcPr marL="80162" marR="80162" marT="40081" marB="40081">
                    <a:solidFill>
                      <a:srgbClr val="00B050"/>
                    </a:solidFill>
                  </a:tcPr>
                </a:tc>
                <a:extLst>
                  <a:ext uri="{0D108BD9-81ED-4DB2-BD59-A6C34878D82A}">
                    <a16:rowId xmlns:a16="http://schemas.microsoft.com/office/drawing/2014/main" val="4111783479"/>
                  </a:ext>
                </a:extLst>
              </a:tr>
              <a:tr h="352715">
                <a:tc>
                  <a:txBody>
                    <a:bodyPr/>
                    <a:lstStyle/>
                    <a:p>
                      <a:pPr algn="ctr"/>
                      <a:r>
                        <a:rPr lang="en-US" sz="1600" dirty="0"/>
                        <a:t>Four of a kind</a:t>
                      </a:r>
                    </a:p>
                  </a:txBody>
                  <a:tcPr marL="80162" marR="80162" marT="40081" marB="40081">
                    <a:solidFill>
                      <a:srgbClr val="00B050"/>
                    </a:solidFill>
                  </a:tcPr>
                </a:tc>
                <a:tc>
                  <a:txBody>
                    <a:bodyPr/>
                    <a:lstStyle/>
                    <a:p>
                      <a:pPr algn="ctr"/>
                      <a:r>
                        <a:rPr lang="en-US" sz="1600" dirty="0"/>
                        <a:t>99.9953%</a:t>
                      </a:r>
                    </a:p>
                  </a:txBody>
                  <a:tcPr marL="80162" marR="80162" marT="40081" marB="40081">
                    <a:solidFill>
                      <a:srgbClr val="00B050"/>
                    </a:solidFill>
                  </a:tcPr>
                </a:tc>
                <a:tc>
                  <a:txBody>
                    <a:bodyPr/>
                    <a:lstStyle/>
                    <a:p>
                      <a:pPr algn="ctr"/>
                      <a:r>
                        <a:rPr lang="en-US" sz="1600" dirty="0"/>
                        <a:t>0.0031%</a:t>
                      </a:r>
                    </a:p>
                  </a:txBody>
                  <a:tcPr marL="80162" marR="80162" marT="40081" marB="40081">
                    <a:solidFill>
                      <a:srgbClr val="00B050"/>
                    </a:solidFill>
                  </a:tcPr>
                </a:tc>
                <a:tc>
                  <a:txBody>
                    <a:bodyPr/>
                    <a:lstStyle/>
                    <a:p>
                      <a:pPr algn="ctr"/>
                      <a:r>
                        <a:rPr lang="en-US" sz="1600" dirty="0"/>
                        <a:t>0.0016%</a:t>
                      </a:r>
                    </a:p>
                  </a:txBody>
                  <a:tcPr marL="80162" marR="80162" marT="40081" marB="40081">
                    <a:solidFill>
                      <a:srgbClr val="00B050"/>
                    </a:solidFill>
                  </a:tcPr>
                </a:tc>
                <a:extLst>
                  <a:ext uri="{0D108BD9-81ED-4DB2-BD59-A6C34878D82A}">
                    <a16:rowId xmlns:a16="http://schemas.microsoft.com/office/drawing/2014/main" val="2555719820"/>
                  </a:ext>
                </a:extLst>
              </a:tr>
              <a:tr h="352715">
                <a:tc>
                  <a:txBody>
                    <a:bodyPr/>
                    <a:lstStyle/>
                    <a:p>
                      <a:pPr algn="ctr"/>
                      <a:r>
                        <a:rPr lang="en-US" sz="1600" dirty="0"/>
                        <a:t>Full house</a:t>
                      </a:r>
                    </a:p>
                  </a:txBody>
                  <a:tcPr marL="80162" marR="80162" marT="40081" marB="40081">
                    <a:solidFill>
                      <a:srgbClr val="00B050"/>
                    </a:solidFill>
                  </a:tcPr>
                </a:tc>
                <a:tc>
                  <a:txBody>
                    <a:bodyPr/>
                    <a:lstStyle/>
                    <a:p>
                      <a:pPr algn="ctr"/>
                      <a:r>
                        <a:rPr lang="en-US" sz="1600" dirty="0"/>
                        <a:t>99.798%</a:t>
                      </a:r>
                    </a:p>
                  </a:txBody>
                  <a:tcPr marL="80162" marR="80162" marT="40081" marB="40081">
                    <a:solidFill>
                      <a:srgbClr val="00B050"/>
                    </a:solidFill>
                  </a:tcPr>
                </a:tc>
                <a:tc>
                  <a:txBody>
                    <a:bodyPr/>
                    <a:lstStyle/>
                    <a:p>
                      <a:pPr algn="ctr"/>
                      <a:r>
                        <a:rPr lang="en-US" sz="1600" dirty="0"/>
                        <a:t>0.17%</a:t>
                      </a:r>
                    </a:p>
                  </a:txBody>
                  <a:tcPr marL="80162" marR="80162" marT="40081" marB="40081">
                    <a:solidFill>
                      <a:srgbClr val="00B050"/>
                    </a:solidFill>
                  </a:tcPr>
                </a:tc>
                <a:tc>
                  <a:txBody>
                    <a:bodyPr/>
                    <a:lstStyle/>
                    <a:p>
                      <a:pPr algn="ctr"/>
                      <a:r>
                        <a:rPr lang="en-US" sz="1600" dirty="0"/>
                        <a:t>0.032%</a:t>
                      </a:r>
                    </a:p>
                  </a:txBody>
                  <a:tcPr marL="80162" marR="80162" marT="40081" marB="40081">
                    <a:solidFill>
                      <a:srgbClr val="00B050"/>
                    </a:solidFill>
                  </a:tcPr>
                </a:tc>
                <a:extLst>
                  <a:ext uri="{0D108BD9-81ED-4DB2-BD59-A6C34878D82A}">
                    <a16:rowId xmlns:a16="http://schemas.microsoft.com/office/drawing/2014/main" val="2625819199"/>
                  </a:ext>
                </a:extLst>
              </a:tr>
              <a:tr h="352715">
                <a:tc>
                  <a:txBody>
                    <a:bodyPr/>
                    <a:lstStyle/>
                    <a:p>
                      <a:pPr algn="ctr"/>
                      <a:r>
                        <a:rPr lang="en-US" sz="1600" dirty="0"/>
                        <a:t>Flush</a:t>
                      </a:r>
                    </a:p>
                  </a:txBody>
                  <a:tcPr marL="80162" marR="80162" marT="40081" marB="40081">
                    <a:solidFill>
                      <a:srgbClr val="00B050"/>
                    </a:solidFill>
                  </a:tcPr>
                </a:tc>
                <a:tc>
                  <a:txBody>
                    <a:bodyPr/>
                    <a:lstStyle/>
                    <a:p>
                      <a:pPr algn="ctr"/>
                      <a:r>
                        <a:rPr lang="en-US" sz="1600" dirty="0"/>
                        <a:t>99.59%</a:t>
                      </a:r>
                    </a:p>
                  </a:txBody>
                  <a:tcPr marL="80162" marR="80162" marT="40081" marB="40081">
                    <a:solidFill>
                      <a:srgbClr val="00B050"/>
                    </a:solidFill>
                  </a:tcPr>
                </a:tc>
                <a:tc>
                  <a:txBody>
                    <a:bodyPr/>
                    <a:lstStyle/>
                    <a:p>
                      <a:pPr algn="ctr"/>
                      <a:r>
                        <a:rPr lang="en-US" sz="1600" dirty="0"/>
                        <a:t>0.25%</a:t>
                      </a:r>
                    </a:p>
                  </a:txBody>
                  <a:tcPr marL="80162" marR="80162" marT="40081" marB="40081">
                    <a:solidFill>
                      <a:srgbClr val="00B050"/>
                    </a:solidFill>
                  </a:tcPr>
                </a:tc>
                <a:tc>
                  <a:txBody>
                    <a:bodyPr/>
                    <a:lstStyle/>
                    <a:p>
                      <a:pPr algn="ctr"/>
                      <a:r>
                        <a:rPr lang="en-US" sz="1600" dirty="0"/>
                        <a:t>0.16%</a:t>
                      </a:r>
                    </a:p>
                  </a:txBody>
                  <a:tcPr marL="80162" marR="80162" marT="40081" marB="40081">
                    <a:solidFill>
                      <a:srgbClr val="00B050"/>
                    </a:solidFill>
                  </a:tcPr>
                </a:tc>
                <a:extLst>
                  <a:ext uri="{0D108BD9-81ED-4DB2-BD59-A6C34878D82A}">
                    <a16:rowId xmlns:a16="http://schemas.microsoft.com/office/drawing/2014/main" val="497447723"/>
                  </a:ext>
                </a:extLst>
              </a:tr>
              <a:tr h="352715">
                <a:tc>
                  <a:txBody>
                    <a:bodyPr/>
                    <a:lstStyle/>
                    <a:p>
                      <a:pPr algn="ctr"/>
                      <a:r>
                        <a:rPr lang="en-US" sz="1600" dirty="0"/>
                        <a:t>Straight</a:t>
                      </a:r>
                    </a:p>
                  </a:txBody>
                  <a:tcPr marL="80162" marR="80162" marT="40081" marB="40081">
                    <a:solidFill>
                      <a:srgbClr val="00B050"/>
                    </a:solidFill>
                  </a:tcPr>
                </a:tc>
                <a:tc>
                  <a:txBody>
                    <a:bodyPr/>
                    <a:lstStyle/>
                    <a:p>
                      <a:pPr algn="ctr"/>
                      <a:r>
                        <a:rPr lang="en-US" sz="1600" dirty="0"/>
                        <a:t>99.25%</a:t>
                      </a:r>
                    </a:p>
                  </a:txBody>
                  <a:tcPr marL="80162" marR="80162" marT="40081" marB="40081">
                    <a:solidFill>
                      <a:srgbClr val="00B050"/>
                    </a:solidFill>
                  </a:tcPr>
                </a:tc>
                <a:tc>
                  <a:txBody>
                    <a:bodyPr/>
                    <a:lstStyle/>
                    <a:p>
                      <a:pPr algn="ctr"/>
                      <a:r>
                        <a:rPr lang="en-US" sz="1600" dirty="0"/>
                        <a:t>0.40%</a:t>
                      </a:r>
                    </a:p>
                  </a:txBody>
                  <a:tcPr marL="80162" marR="80162" marT="40081" marB="40081">
                    <a:solidFill>
                      <a:srgbClr val="00B050"/>
                    </a:solidFill>
                  </a:tcPr>
                </a:tc>
                <a:tc>
                  <a:txBody>
                    <a:bodyPr/>
                    <a:lstStyle/>
                    <a:p>
                      <a:pPr algn="ctr"/>
                      <a:r>
                        <a:rPr lang="en-US" sz="1600" dirty="0"/>
                        <a:t>0.35%</a:t>
                      </a:r>
                    </a:p>
                  </a:txBody>
                  <a:tcPr marL="80162" marR="80162" marT="40081" marB="40081">
                    <a:solidFill>
                      <a:srgbClr val="00B050"/>
                    </a:solidFill>
                  </a:tcPr>
                </a:tc>
                <a:extLst>
                  <a:ext uri="{0D108BD9-81ED-4DB2-BD59-A6C34878D82A}">
                    <a16:rowId xmlns:a16="http://schemas.microsoft.com/office/drawing/2014/main" val="3854275742"/>
                  </a:ext>
                </a:extLst>
              </a:tr>
              <a:tr h="352715">
                <a:tc>
                  <a:txBody>
                    <a:bodyPr/>
                    <a:lstStyle/>
                    <a:p>
                      <a:pPr algn="ctr"/>
                      <a:r>
                        <a:rPr lang="en-US" sz="1600" dirty="0"/>
                        <a:t>Three of a kind</a:t>
                      </a:r>
                    </a:p>
                  </a:txBody>
                  <a:tcPr marL="80162" marR="80162" marT="40081" marB="40081">
                    <a:solidFill>
                      <a:srgbClr val="00B050"/>
                    </a:solidFill>
                  </a:tcPr>
                </a:tc>
                <a:tc>
                  <a:txBody>
                    <a:bodyPr/>
                    <a:lstStyle/>
                    <a:p>
                      <a:pPr algn="ctr"/>
                      <a:r>
                        <a:rPr lang="en-US" sz="1600" dirty="0"/>
                        <a:t>96.96%</a:t>
                      </a:r>
                    </a:p>
                  </a:txBody>
                  <a:tcPr marL="80162" marR="80162" marT="40081" marB="40081">
                    <a:solidFill>
                      <a:srgbClr val="00B050"/>
                    </a:solidFill>
                  </a:tcPr>
                </a:tc>
                <a:tc>
                  <a:txBody>
                    <a:bodyPr/>
                    <a:lstStyle/>
                    <a:p>
                      <a:pPr algn="ctr"/>
                      <a:r>
                        <a:rPr lang="en-US" sz="1600" dirty="0"/>
                        <a:t>2.31%</a:t>
                      </a:r>
                    </a:p>
                  </a:txBody>
                  <a:tcPr marL="80162" marR="80162" marT="40081" marB="40081">
                    <a:solidFill>
                      <a:srgbClr val="00B050"/>
                    </a:solidFill>
                  </a:tcPr>
                </a:tc>
                <a:tc>
                  <a:txBody>
                    <a:bodyPr/>
                    <a:lstStyle/>
                    <a:p>
                      <a:pPr algn="ctr"/>
                      <a:r>
                        <a:rPr lang="en-US" sz="1600" dirty="0"/>
                        <a:t>0.73%</a:t>
                      </a:r>
                    </a:p>
                  </a:txBody>
                  <a:tcPr marL="80162" marR="80162" marT="40081" marB="40081">
                    <a:solidFill>
                      <a:srgbClr val="00B050"/>
                    </a:solidFill>
                  </a:tcPr>
                </a:tc>
                <a:extLst>
                  <a:ext uri="{0D108BD9-81ED-4DB2-BD59-A6C34878D82A}">
                    <a16:rowId xmlns:a16="http://schemas.microsoft.com/office/drawing/2014/main" val="2252977907"/>
                  </a:ext>
                </a:extLst>
              </a:tr>
              <a:tr h="352715">
                <a:tc>
                  <a:txBody>
                    <a:bodyPr/>
                    <a:lstStyle/>
                    <a:p>
                      <a:pPr algn="ctr"/>
                      <a:r>
                        <a:rPr lang="en-US" sz="1600" dirty="0"/>
                        <a:t>Two pair</a:t>
                      </a:r>
                    </a:p>
                  </a:txBody>
                  <a:tcPr marL="80162" marR="80162" marT="40081" marB="40081">
                    <a:solidFill>
                      <a:srgbClr val="00B050"/>
                    </a:solidFill>
                  </a:tcPr>
                </a:tc>
                <a:tc>
                  <a:txBody>
                    <a:bodyPr/>
                    <a:lstStyle/>
                    <a:p>
                      <a:pPr algn="ctr"/>
                      <a:r>
                        <a:rPr lang="en-US" sz="1600" dirty="0"/>
                        <a:t>92.82%</a:t>
                      </a:r>
                    </a:p>
                  </a:txBody>
                  <a:tcPr marL="80162" marR="80162" marT="40081" marB="40081">
                    <a:solidFill>
                      <a:srgbClr val="00B050"/>
                    </a:solidFill>
                  </a:tcPr>
                </a:tc>
                <a:tc>
                  <a:txBody>
                    <a:bodyPr/>
                    <a:lstStyle/>
                    <a:p>
                      <a:pPr algn="ctr"/>
                      <a:r>
                        <a:rPr lang="en-US" sz="1600" dirty="0"/>
                        <a:t>4.46%</a:t>
                      </a:r>
                    </a:p>
                  </a:txBody>
                  <a:tcPr marL="80162" marR="80162" marT="40081" marB="40081">
                    <a:solidFill>
                      <a:srgbClr val="00B050"/>
                    </a:solidFill>
                  </a:tcPr>
                </a:tc>
                <a:tc>
                  <a:txBody>
                    <a:bodyPr/>
                    <a:lstStyle/>
                    <a:p>
                      <a:pPr algn="ctr"/>
                      <a:r>
                        <a:rPr lang="en-US" sz="1600" dirty="0"/>
                        <a:t>2.72%</a:t>
                      </a:r>
                    </a:p>
                  </a:txBody>
                  <a:tcPr marL="80162" marR="80162" marT="40081" marB="40081">
                    <a:solidFill>
                      <a:srgbClr val="00B050"/>
                    </a:solidFill>
                  </a:tcPr>
                </a:tc>
                <a:extLst>
                  <a:ext uri="{0D108BD9-81ED-4DB2-BD59-A6C34878D82A}">
                    <a16:rowId xmlns:a16="http://schemas.microsoft.com/office/drawing/2014/main" val="3940504272"/>
                  </a:ext>
                </a:extLst>
              </a:tr>
              <a:tr h="352715">
                <a:tc>
                  <a:txBody>
                    <a:bodyPr/>
                    <a:lstStyle/>
                    <a:p>
                      <a:pPr algn="ctr"/>
                      <a:r>
                        <a:rPr lang="en-US" sz="1600" dirty="0"/>
                        <a:t>One pair</a:t>
                      </a:r>
                    </a:p>
                  </a:txBody>
                  <a:tcPr marL="80162" marR="80162" marT="40081" marB="40081">
                    <a:solidFill>
                      <a:srgbClr val="FFFF00"/>
                    </a:solidFill>
                  </a:tcPr>
                </a:tc>
                <a:tc>
                  <a:txBody>
                    <a:bodyPr/>
                    <a:lstStyle/>
                    <a:p>
                      <a:pPr algn="ctr"/>
                      <a:r>
                        <a:rPr lang="en-US" sz="1600" dirty="0"/>
                        <a:t>35.72%</a:t>
                      </a:r>
                    </a:p>
                  </a:txBody>
                  <a:tcPr marL="80162" marR="80162" marT="40081" marB="40081">
                    <a:solidFill>
                      <a:srgbClr val="FFFF00"/>
                    </a:solidFill>
                  </a:tcPr>
                </a:tc>
                <a:tc>
                  <a:txBody>
                    <a:bodyPr/>
                    <a:lstStyle/>
                    <a:p>
                      <a:pPr algn="ctr"/>
                      <a:r>
                        <a:rPr lang="en-US" sz="1600" dirty="0"/>
                        <a:t>56.58%</a:t>
                      </a:r>
                    </a:p>
                  </a:txBody>
                  <a:tcPr marL="80162" marR="80162" marT="40081" marB="40081">
                    <a:solidFill>
                      <a:srgbClr val="FFFF00"/>
                    </a:solidFill>
                  </a:tcPr>
                </a:tc>
                <a:tc>
                  <a:txBody>
                    <a:bodyPr/>
                    <a:lstStyle/>
                    <a:p>
                      <a:pPr algn="ctr"/>
                      <a:r>
                        <a:rPr lang="en-US" sz="1600" dirty="0"/>
                        <a:t>7.70%</a:t>
                      </a:r>
                    </a:p>
                  </a:txBody>
                  <a:tcPr marL="80162" marR="80162" marT="40081" marB="40081">
                    <a:solidFill>
                      <a:srgbClr val="FFFF00"/>
                    </a:solidFill>
                  </a:tcPr>
                </a:tc>
                <a:extLst>
                  <a:ext uri="{0D108BD9-81ED-4DB2-BD59-A6C34878D82A}">
                    <a16:rowId xmlns:a16="http://schemas.microsoft.com/office/drawing/2014/main" val="3349267129"/>
                  </a:ext>
                </a:extLst>
              </a:tr>
              <a:tr h="352715">
                <a:tc>
                  <a:txBody>
                    <a:bodyPr/>
                    <a:lstStyle/>
                    <a:p>
                      <a:pPr algn="ctr"/>
                      <a:r>
                        <a:rPr lang="en-US" sz="1600" dirty="0"/>
                        <a:t>No pair</a:t>
                      </a:r>
                    </a:p>
                  </a:txBody>
                  <a:tcPr marL="80162" marR="80162" marT="40081" marB="40081">
                    <a:solidFill>
                      <a:srgbClr val="FFFF00"/>
                    </a:solidFill>
                  </a:tcPr>
                </a:tc>
                <a:tc>
                  <a:txBody>
                    <a:bodyPr/>
                    <a:lstStyle/>
                    <a:p>
                      <a:pPr algn="ctr"/>
                      <a:r>
                        <a:rPr lang="en-US" sz="1600" dirty="0"/>
                        <a:t>0%</a:t>
                      </a:r>
                    </a:p>
                  </a:txBody>
                  <a:tcPr marL="80162" marR="80162" marT="40081" marB="40081">
                    <a:solidFill>
                      <a:srgbClr val="FFFF00"/>
                    </a:solidFill>
                  </a:tcPr>
                </a:tc>
                <a:tc>
                  <a:txBody>
                    <a:bodyPr/>
                    <a:lstStyle/>
                    <a:p>
                      <a:pPr algn="ctr"/>
                      <a:r>
                        <a:rPr lang="en-US" sz="1600" dirty="0"/>
                        <a:t>50.47%</a:t>
                      </a:r>
                    </a:p>
                  </a:txBody>
                  <a:tcPr marL="80162" marR="80162" marT="40081" marB="40081">
                    <a:solidFill>
                      <a:srgbClr val="FFFF00"/>
                    </a:solidFill>
                  </a:tcPr>
                </a:tc>
                <a:tc>
                  <a:txBody>
                    <a:bodyPr/>
                    <a:lstStyle/>
                    <a:p>
                      <a:pPr algn="ctr"/>
                      <a:r>
                        <a:rPr lang="en-US" sz="1600" dirty="0"/>
                        <a:t>49.53%</a:t>
                      </a:r>
                    </a:p>
                  </a:txBody>
                  <a:tcPr marL="80162" marR="80162" marT="40081" marB="40081">
                    <a:solidFill>
                      <a:srgbClr val="FFFF00"/>
                    </a:solidFill>
                  </a:tcPr>
                </a:tc>
                <a:extLst>
                  <a:ext uri="{0D108BD9-81ED-4DB2-BD59-A6C34878D82A}">
                    <a16:rowId xmlns:a16="http://schemas.microsoft.com/office/drawing/2014/main" val="2815911421"/>
                  </a:ext>
                </a:extLst>
              </a:tr>
            </a:tbl>
          </a:graphicData>
        </a:graphic>
      </p:graphicFrame>
    </p:spTree>
    <p:extLst>
      <p:ext uri="{BB962C8B-B14F-4D97-AF65-F5344CB8AC3E}">
        <p14:creationId xmlns:p14="http://schemas.microsoft.com/office/powerpoint/2010/main" val="2440370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A3AB0D0-B9CD-DAEC-165A-EE89D74540CE}"/>
              </a:ext>
            </a:extLst>
          </p:cNvPr>
          <p:cNvSpPr>
            <a:spLocks noGrp="1"/>
          </p:cNvSpPr>
          <p:nvPr>
            <p:ph type="title"/>
          </p:nvPr>
        </p:nvSpPr>
        <p:spPr>
          <a:xfrm>
            <a:off x="1055599" y="1055077"/>
            <a:ext cx="2532909" cy="4794578"/>
          </a:xfrm>
        </p:spPr>
        <p:txBody>
          <a:bodyPr>
            <a:normAutofit/>
          </a:bodyPr>
          <a:lstStyle/>
          <a:p>
            <a:r>
              <a:rPr lang="en-US" sz="3700">
                <a:solidFill>
                  <a:srgbClr val="262626"/>
                </a:solidFill>
              </a:rPr>
              <a:t>Table of Probabilities (without ties)</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A6502827-03FF-3847-9096-7062557B31EF}"/>
              </a:ext>
            </a:extLst>
          </p:cNvPr>
          <p:cNvGraphicFramePr>
            <a:graphicFrameLocks noGrp="1"/>
          </p:cNvGraphicFramePr>
          <p:nvPr>
            <p:ph idx="1"/>
            <p:extLst>
              <p:ext uri="{D42A27DB-BD31-4B8C-83A1-F6EECF244321}">
                <p14:modId xmlns:p14="http://schemas.microsoft.com/office/powerpoint/2010/main" val="2608632502"/>
              </p:ext>
            </p:extLst>
          </p:nvPr>
        </p:nvGraphicFramePr>
        <p:xfrm>
          <a:off x="5470072" y="1078424"/>
          <a:ext cx="5914210" cy="4701158"/>
        </p:xfrm>
        <a:graphic>
          <a:graphicData uri="http://schemas.openxmlformats.org/drawingml/2006/table">
            <a:tbl>
              <a:tblPr firstRow="1" bandRow="1">
                <a:tableStyleId>{5C22544A-7EE6-4342-B048-85BDC9FD1C3A}</a:tableStyleId>
              </a:tblPr>
              <a:tblGrid>
                <a:gridCol w="1953416">
                  <a:extLst>
                    <a:ext uri="{9D8B030D-6E8A-4147-A177-3AD203B41FA5}">
                      <a16:colId xmlns:a16="http://schemas.microsoft.com/office/drawing/2014/main" val="2312386269"/>
                    </a:ext>
                  </a:extLst>
                </a:gridCol>
                <a:gridCol w="1926435">
                  <a:extLst>
                    <a:ext uri="{9D8B030D-6E8A-4147-A177-3AD203B41FA5}">
                      <a16:colId xmlns:a16="http://schemas.microsoft.com/office/drawing/2014/main" val="1112652360"/>
                    </a:ext>
                  </a:extLst>
                </a:gridCol>
                <a:gridCol w="2034359">
                  <a:extLst>
                    <a:ext uri="{9D8B030D-6E8A-4147-A177-3AD203B41FA5}">
                      <a16:colId xmlns:a16="http://schemas.microsoft.com/office/drawing/2014/main" val="476737230"/>
                    </a:ext>
                  </a:extLst>
                </a:gridCol>
              </a:tblGrid>
              <a:tr h="427378">
                <a:tc>
                  <a:txBody>
                    <a:bodyPr/>
                    <a:lstStyle/>
                    <a:p>
                      <a:pPr algn="ctr"/>
                      <a:r>
                        <a:rPr lang="en-US" sz="1900" dirty="0"/>
                        <a:t>Hand Type</a:t>
                      </a:r>
                    </a:p>
                  </a:txBody>
                  <a:tcPr marL="97131" marR="97131" marT="48566" marB="48566"/>
                </a:tc>
                <a:tc>
                  <a:txBody>
                    <a:bodyPr/>
                    <a:lstStyle/>
                    <a:p>
                      <a:pPr algn="ctr"/>
                      <a:r>
                        <a:rPr lang="en-US" sz="1900" dirty="0"/>
                        <a:t>Chance to Win</a:t>
                      </a:r>
                    </a:p>
                  </a:txBody>
                  <a:tcPr marL="97131" marR="97131" marT="48566" marB="48566"/>
                </a:tc>
                <a:tc>
                  <a:txBody>
                    <a:bodyPr/>
                    <a:lstStyle/>
                    <a:p>
                      <a:pPr algn="ctr"/>
                      <a:r>
                        <a:rPr lang="en-US" sz="1900" dirty="0"/>
                        <a:t>Chance to Lose</a:t>
                      </a:r>
                    </a:p>
                  </a:txBody>
                  <a:tcPr marL="97131" marR="97131" marT="48566" marB="48566"/>
                </a:tc>
                <a:extLst>
                  <a:ext uri="{0D108BD9-81ED-4DB2-BD59-A6C34878D82A}">
                    <a16:rowId xmlns:a16="http://schemas.microsoft.com/office/drawing/2014/main" val="2932249101"/>
                  </a:ext>
                </a:extLst>
              </a:tr>
              <a:tr h="427378">
                <a:tc>
                  <a:txBody>
                    <a:bodyPr/>
                    <a:lstStyle/>
                    <a:p>
                      <a:pPr algn="ctr"/>
                      <a:r>
                        <a:rPr lang="en-US" sz="1900" dirty="0"/>
                        <a:t>Royal flush</a:t>
                      </a:r>
                    </a:p>
                  </a:txBody>
                  <a:tcPr marL="97131" marR="97131" marT="48566" marB="48566">
                    <a:solidFill>
                      <a:srgbClr val="00B050"/>
                    </a:solidFill>
                  </a:tcPr>
                </a:tc>
                <a:tc>
                  <a:txBody>
                    <a:bodyPr/>
                    <a:lstStyle/>
                    <a:p>
                      <a:pPr algn="ctr"/>
                      <a:r>
                        <a:rPr lang="en-US" sz="1900" dirty="0"/>
                        <a:t>100%</a:t>
                      </a:r>
                    </a:p>
                  </a:txBody>
                  <a:tcPr marL="97131" marR="97131" marT="48566" marB="48566">
                    <a:solidFill>
                      <a:srgbClr val="00B050"/>
                    </a:solidFill>
                  </a:tcPr>
                </a:tc>
                <a:tc>
                  <a:txBody>
                    <a:bodyPr/>
                    <a:lstStyle/>
                    <a:p>
                      <a:pPr algn="ctr"/>
                      <a:r>
                        <a:rPr lang="en-US" sz="1900" dirty="0"/>
                        <a:t>0%</a:t>
                      </a:r>
                    </a:p>
                  </a:txBody>
                  <a:tcPr marL="97131" marR="97131" marT="48566" marB="48566">
                    <a:solidFill>
                      <a:srgbClr val="00B050"/>
                    </a:solidFill>
                  </a:tcPr>
                </a:tc>
                <a:extLst>
                  <a:ext uri="{0D108BD9-81ED-4DB2-BD59-A6C34878D82A}">
                    <a16:rowId xmlns:a16="http://schemas.microsoft.com/office/drawing/2014/main" val="1596710300"/>
                  </a:ext>
                </a:extLst>
              </a:tr>
              <a:tr h="427378">
                <a:tc>
                  <a:txBody>
                    <a:bodyPr/>
                    <a:lstStyle/>
                    <a:p>
                      <a:pPr algn="ctr"/>
                      <a:r>
                        <a:rPr lang="en-US" sz="1900" dirty="0"/>
                        <a:t>Straight flush</a:t>
                      </a:r>
                    </a:p>
                  </a:txBody>
                  <a:tcPr marL="97131" marR="97131" marT="48566" marB="48566">
                    <a:solidFill>
                      <a:srgbClr val="00B050"/>
                    </a:solidFill>
                  </a:tcPr>
                </a:tc>
                <a:tc>
                  <a:txBody>
                    <a:bodyPr/>
                    <a:lstStyle/>
                    <a:p>
                      <a:pPr algn="ctr"/>
                      <a:r>
                        <a:rPr lang="en-US" sz="1900" dirty="0"/>
                        <a:t>99.9989%</a:t>
                      </a:r>
                    </a:p>
                  </a:txBody>
                  <a:tcPr marL="97131" marR="97131" marT="48566" marB="48566">
                    <a:solidFill>
                      <a:srgbClr val="00B050"/>
                    </a:solidFill>
                  </a:tcPr>
                </a:tc>
                <a:tc>
                  <a:txBody>
                    <a:bodyPr/>
                    <a:lstStyle/>
                    <a:p>
                      <a:pPr algn="ctr"/>
                      <a:r>
                        <a:rPr lang="en-US" sz="1900" dirty="0"/>
                        <a:t>0.0011%</a:t>
                      </a:r>
                    </a:p>
                  </a:txBody>
                  <a:tcPr marL="97131" marR="97131" marT="48566" marB="48566">
                    <a:solidFill>
                      <a:srgbClr val="00B050"/>
                    </a:solidFill>
                  </a:tcPr>
                </a:tc>
                <a:extLst>
                  <a:ext uri="{0D108BD9-81ED-4DB2-BD59-A6C34878D82A}">
                    <a16:rowId xmlns:a16="http://schemas.microsoft.com/office/drawing/2014/main" val="1704956457"/>
                  </a:ext>
                </a:extLst>
              </a:tr>
              <a:tr h="427378">
                <a:tc>
                  <a:txBody>
                    <a:bodyPr/>
                    <a:lstStyle/>
                    <a:p>
                      <a:pPr algn="ctr"/>
                      <a:r>
                        <a:rPr lang="en-US" sz="1900" dirty="0"/>
                        <a:t>Four of a kind</a:t>
                      </a:r>
                    </a:p>
                  </a:txBody>
                  <a:tcPr marL="97131" marR="97131" marT="48566" marB="48566">
                    <a:solidFill>
                      <a:srgbClr val="00B050"/>
                    </a:solidFill>
                  </a:tcPr>
                </a:tc>
                <a:tc>
                  <a:txBody>
                    <a:bodyPr/>
                    <a:lstStyle/>
                    <a:p>
                      <a:pPr algn="ctr"/>
                      <a:r>
                        <a:rPr lang="en-US" sz="1900" dirty="0"/>
                        <a:t>99.99685%</a:t>
                      </a:r>
                    </a:p>
                  </a:txBody>
                  <a:tcPr marL="97131" marR="97131" marT="48566" marB="48566">
                    <a:solidFill>
                      <a:srgbClr val="00B050"/>
                    </a:solidFill>
                  </a:tcPr>
                </a:tc>
                <a:tc>
                  <a:txBody>
                    <a:bodyPr/>
                    <a:lstStyle/>
                    <a:p>
                      <a:pPr algn="ctr"/>
                      <a:r>
                        <a:rPr lang="en-US" sz="1900" dirty="0"/>
                        <a:t>0.00315%</a:t>
                      </a:r>
                    </a:p>
                  </a:txBody>
                  <a:tcPr marL="97131" marR="97131" marT="48566" marB="48566">
                    <a:solidFill>
                      <a:srgbClr val="00B050"/>
                    </a:solidFill>
                  </a:tcPr>
                </a:tc>
                <a:extLst>
                  <a:ext uri="{0D108BD9-81ED-4DB2-BD59-A6C34878D82A}">
                    <a16:rowId xmlns:a16="http://schemas.microsoft.com/office/drawing/2014/main" val="2203615466"/>
                  </a:ext>
                </a:extLst>
              </a:tr>
              <a:tr h="427378">
                <a:tc>
                  <a:txBody>
                    <a:bodyPr/>
                    <a:lstStyle/>
                    <a:p>
                      <a:pPr algn="ctr"/>
                      <a:r>
                        <a:rPr lang="en-US" sz="1900" dirty="0"/>
                        <a:t>Full house</a:t>
                      </a:r>
                    </a:p>
                  </a:txBody>
                  <a:tcPr marL="97131" marR="97131" marT="48566" marB="48566">
                    <a:solidFill>
                      <a:srgbClr val="00B050"/>
                    </a:solidFill>
                  </a:tcPr>
                </a:tc>
                <a:tc>
                  <a:txBody>
                    <a:bodyPr/>
                    <a:lstStyle/>
                    <a:p>
                      <a:pPr algn="ctr"/>
                      <a:r>
                        <a:rPr lang="en-US" sz="1900" dirty="0"/>
                        <a:t>99.883%</a:t>
                      </a:r>
                    </a:p>
                  </a:txBody>
                  <a:tcPr marL="97131" marR="97131" marT="48566" marB="48566">
                    <a:solidFill>
                      <a:srgbClr val="00B050"/>
                    </a:solidFill>
                  </a:tcPr>
                </a:tc>
                <a:tc>
                  <a:txBody>
                    <a:bodyPr/>
                    <a:lstStyle/>
                    <a:p>
                      <a:pPr algn="ctr"/>
                      <a:r>
                        <a:rPr lang="en-US" sz="1900" dirty="0"/>
                        <a:t>0.117%</a:t>
                      </a:r>
                    </a:p>
                  </a:txBody>
                  <a:tcPr marL="97131" marR="97131" marT="48566" marB="48566">
                    <a:solidFill>
                      <a:srgbClr val="00B050"/>
                    </a:solidFill>
                  </a:tcPr>
                </a:tc>
                <a:extLst>
                  <a:ext uri="{0D108BD9-81ED-4DB2-BD59-A6C34878D82A}">
                    <a16:rowId xmlns:a16="http://schemas.microsoft.com/office/drawing/2014/main" val="2269633133"/>
                  </a:ext>
                </a:extLst>
              </a:tr>
              <a:tr h="427378">
                <a:tc>
                  <a:txBody>
                    <a:bodyPr/>
                    <a:lstStyle/>
                    <a:p>
                      <a:pPr algn="ctr"/>
                      <a:r>
                        <a:rPr lang="en-US" sz="1900" dirty="0"/>
                        <a:t>Flush</a:t>
                      </a:r>
                    </a:p>
                  </a:txBody>
                  <a:tcPr marL="97131" marR="97131" marT="48566" marB="48566">
                    <a:solidFill>
                      <a:srgbClr val="00B050"/>
                    </a:solidFill>
                  </a:tcPr>
                </a:tc>
                <a:tc>
                  <a:txBody>
                    <a:bodyPr/>
                    <a:lstStyle/>
                    <a:p>
                      <a:pPr algn="ctr"/>
                      <a:r>
                        <a:rPr lang="en-US" sz="1900" dirty="0"/>
                        <a:t>99.715%</a:t>
                      </a:r>
                    </a:p>
                  </a:txBody>
                  <a:tcPr marL="97131" marR="97131" marT="48566" marB="48566">
                    <a:solidFill>
                      <a:srgbClr val="00B050"/>
                    </a:solidFill>
                  </a:tcPr>
                </a:tc>
                <a:tc>
                  <a:txBody>
                    <a:bodyPr/>
                    <a:lstStyle/>
                    <a:p>
                      <a:pPr algn="ctr"/>
                      <a:r>
                        <a:rPr lang="en-US" sz="1900" dirty="0"/>
                        <a:t>0.285%</a:t>
                      </a:r>
                    </a:p>
                  </a:txBody>
                  <a:tcPr marL="97131" marR="97131" marT="48566" marB="48566">
                    <a:solidFill>
                      <a:srgbClr val="00B050"/>
                    </a:solidFill>
                  </a:tcPr>
                </a:tc>
                <a:extLst>
                  <a:ext uri="{0D108BD9-81ED-4DB2-BD59-A6C34878D82A}">
                    <a16:rowId xmlns:a16="http://schemas.microsoft.com/office/drawing/2014/main" val="1532145020"/>
                  </a:ext>
                </a:extLst>
              </a:tr>
              <a:tr h="427378">
                <a:tc>
                  <a:txBody>
                    <a:bodyPr/>
                    <a:lstStyle/>
                    <a:p>
                      <a:pPr algn="ctr"/>
                      <a:r>
                        <a:rPr lang="en-US" sz="1900" dirty="0"/>
                        <a:t>Straight</a:t>
                      </a:r>
                    </a:p>
                  </a:txBody>
                  <a:tcPr marL="97131" marR="97131" marT="48566" marB="48566">
                    <a:solidFill>
                      <a:srgbClr val="00B050"/>
                    </a:solidFill>
                  </a:tcPr>
                </a:tc>
                <a:tc>
                  <a:txBody>
                    <a:bodyPr/>
                    <a:lstStyle/>
                    <a:p>
                      <a:pPr algn="ctr"/>
                      <a:r>
                        <a:rPr lang="en-US" sz="1900" dirty="0"/>
                        <a:t>99.45%</a:t>
                      </a:r>
                    </a:p>
                  </a:txBody>
                  <a:tcPr marL="97131" marR="97131" marT="48566" marB="48566">
                    <a:solidFill>
                      <a:srgbClr val="00B050"/>
                    </a:solidFill>
                  </a:tcPr>
                </a:tc>
                <a:tc>
                  <a:txBody>
                    <a:bodyPr/>
                    <a:lstStyle/>
                    <a:p>
                      <a:pPr algn="ctr"/>
                      <a:r>
                        <a:rPr lang="en-US" sz="1900" dirty="0"/>
                        <a:t>0.55%</a:t>
                      </a:r>
                    </a:p>
                  </a:txBody>
                  <a:tcPr marL="97131" marR="97131" marT="48566" marB="48566">
                    <a:solidFill>
                      <a:srgbClr val="00B050"/>
                    </a:solidFill>
                  </a:tcPr>
                </a:tc>
                <a:extLst>
                  <a:ext uri="{0D108BD9-81ED-4DB2-BD59-A6C34878D82A}">
                    <a16:rowId xmlns:a16="http://schemas.microsoft.com/office/drawing/2014/main" val="4018017353"/>
                  </a:ext>
                </a:extLst>
              </a:tr>
              <a:tr h="427378">
                <a:tc>
                  <a:txBody>
                    <a:bodyPr/>
                    <a:lstStyle/>
                    <a:p>
                      <a:pPr algn="ctr"/>
                      <a:r>
                        <a:rPr lang="en-US" sz="1900" dirty="0"/>
                        <a:t>Three of a kind</a:t>
                      </a:r>
                    </a:p>
                  </a:txBody>
                  <a:tcPr marL="97131" marR="97131" marT="48566" marB="48566">
                    <a:solidFill>
                      <a:srgbClr val="00B050"/>
                    </a:solidFill>
                  </a:tcPr>
                </a:tc>
                <a:tc>
                  <a:txBody>
                    <a:bodyPr/>
                    <a:lstStyle/>
                    <a:p>
                      <a:pPr algn="ctr"/>
                      <a:r>
                        <a:rPr lang="en-US" sz="1900" dirty="0"/>
                        <a:t>98.115%</a:t>
                      </a:r>
                    </a:p>
                  </a:txBody>
                  <a:tcPr marL="97131" marR="97131" marT="48566" marB="48566">
                    <a:solidFill>
                      <a:srgbClr val="00B050"/>
                    </a:solidFill>
                  </a:tcPr>
                </a:tc>
                <a:tc>
                  <a:txBody>
                    <a:bodyPr/>
                    <a:lstStyle/>
                    <a:p>
                      <a:pPr algn="ctr"/>
                      <a:r>
                        <a:rPr lang="en-US" sz="1900" dirty="0"/>
                        <a:t>1.885%</a:t>
                      </a:r>
                    </a:p>
                  </a:txBody>
                  <a:tcPr marL="97131" marR="97131" marT="48566" marB="48566">
                    <a:solidFill>
                      <a:srgbClr val="00B050"/>
                    </a:solidFill>
                  </a:tcPr>
                </a:tc>
                <a:extLst>
                  <a:ext uri="{0D108BD9-81ED-4DB2-BD59-A6C34878D82A}">
                    <a16:rowId xmlns:a16="http://schemas.microsoft.com/office/drawing/2014/main" val="2709281198"/>
                  </a:ext>
                </a:extLst>
              </a:tr>
              <a:tr h="427378">
                <a:tc>
                  <a:txBody>
                    <a:bodyPr/>
                    <a:lstStyle/>
                    <a:p>
                      <a:pPr algn="ctr"/>
                      <a:r>
                        <a:rPr lang="en-US" sz="1900" dirty="0"/>
                        <a:t>Two pair</a:t>
                      </a:r>
                    </a:p>
                  </a:txBody>
                  <a:tcPr marL="97131" marR="97131" marT="48566" marB="48566">
                    <a:solidFill>
                      <a:srgbClr val="00B050"/>
                    </a:solidFill>
                  </a:tcPr>
                </a:tc>
                <a:tc>
                  <a:txBody>
                    <a:bodyPr/>
                    <a:lstStyle/>
                    <a:p>
                      <a:pPr algn="ctr"/>
                      <a:r>
                        <a:rPr lang="en-US" sz="1900" dirty="0"/>
                        <a:t>95.05%</a:t>
                      </a:r>
                    </a:p>
                  </a:txBody>
                  <a:tcPr marL="97131" marR="97131" marT="48566" marB="48566">
                    <a:solidFill>
                      <a:srgbClr val="00B050"/>
                    </a:solidFill>
                  </a:tcPr>
                </a:tc>
                <a:tc>
                  <a:txBody>
                    <a:bodyPr/>
                    <a:lstStyle/>
                    <a:p>
                      <a:pPr algn="ctr"/>
                      <a:r>
                        <a:rPr lang="en-US" sz="1900" dirty="0"/>
                        <a:t>4.95%</a:t>
                      </a:r>
                    </a:p>
                  </a:txBody>
                  <a:tcPr marL="97131" marR="97131" marT="48566" marB="48566">
                    <a:solidFill>
                      <a:srgbClr val="00B050"/>
                    </a:solidFill>
                  </a:tcPr>
                </a:tc>
                <a:extLst>
                  <a:ext uri="{0D108BD9-81ED-4DB2-BD59-A6C34878D82A}">
                    <a16:rowId xmlns:a16="http://schemas.microsoft.com/office/drawing/2014/main" val="725282598"/>
                  </a:ext>
                </a:extLst>
              </a:tr>
              <a:tr h="427378">
                <a:tc>
                  <a:txBody>
                    <a:bodyPr/>
                    <a:lstStyle/>
                    <a:p>
                      <a:pPr algn="ctr"/>
                      <a:r>
                        <a:rPr lang="en-US" sz="1900" dirty="0"/>
                        <a:t>One pair</a:t>
                      </a:r>
                    </a:p>
                  </a:txBody>
                  <a:tcPr marL="97131" marR="97131" marT="48566" marB="48566">
                    <a:solidFill>
                      <a:srgbClr val="00B050"/>
                    </a:solidFill>
                  </a:tcPr>
                </a:tc>
                <a:tc>
                  <a:txBody>
                    <a:bodyPr/>
                    <a:lstStyle/>
                    <a:p>
                      <a:pPr algn="ctr"/>
                      <a:r>
                        <a:rPr lang="en-US" sz="1900" dirty="0"/>
                        <a:t>64.01%</a:t>
                      </a:r>
                    </a:p>
                  </a:txBody>
                  <a:tcPr marL="97131" marR="97131" marT="48566" marB="48566">
                    <a:solidFill>
                      <a:srgbClr val="00B050"/>
                    </a:solidFill>
                  </a:tcPr>
                </a:tc>
                <a:tc>
                  <a:txBody>
                    <a:bodyPr/>
                    <a:lstStyle/>
                    <a:p>
                      <a:pPr algn="ctr"/>
                      <a:r>
                        <a:rPr lang="en-US" sz="1900" dirty="0"/>
                        <a:t>35.99%</a:t>
                      </a:r>
                    </a:p>
                  </a:txBody>
                  <a:tcPr marL="97131" marR="97131" marT="48566" marB="48566">
                    <a:solidFill>
                      <a:srgbClr val="00B050"/>
                    </a:solidFill>
                  </a:tcPr>
                </a:tc>
                <a:extLst>
                  <a:ext uri="{0D108BD9-81ED-4DB2-BD59-A6C34878D82A}">
                    <a16:rowId xmlns:a16="http://schemas.microsoft.com/office/drawing/2014/main" val="2791080515"/>
                  </a:ext>
                </a:extLst>
              </a:tr>
              <a:tr h="427378">
                <a:tc>
                  <a:txBody>
                    <a:bodyPr/>
                    <a:lstStyle/>
                    <a:p>
                      <a:pPr algn="ctr"/>
                      <a:r>
                        <a:rPr lang="en-US" sz="1900" dirty="0"/>
                        <a:t>No pair</a:t>
                      </a:r>
                    </a:p>
                  </a:txBody>
                  <a:tcPr marL="97131" marR="97131" marT="48566" marB="48566">
                    <a:solidFill>
                      <a:srgbClr val="FF0000"/>
                    </a:solidFill>
                  </a:tcPr>
                </a:tc>
                <a:tc>
                  <a:txBody>
                    <a:bodyPr/>
                    <a:lstStyle/>
                    <a:p>
                      <a:pPr algn="ctr"/>
                      <a:r>
                        <a:rPr lang="en-US" sz="1900" dirty="0"/>
                        <a:t>25.235%</a:t>
                      </a:r>
                    </a:p>
                  </a:txBody>
                  <a:tcPr marL="97131" marR="97131" marT="48566" marB="48566">
                    <a:solidFill>
                      <a:srgbClr val="FF0000"/>
                    </a:solidFill>
                  </a:tcPr>
                </a:tc>
                <a:tc>
                  <a:txBody>
                    <a:bodyPr/>
                    <a:lstStyle/>
                    <a:p>
                      <a:pPr algn="ctr"/>
                      <a:r>
                        <a:rPr lang="en-US" sz="1900" dirty="0"/>
                        <a:t>74.765%</a:t>
                      </a:r>
                    </a:p>
                  </a:txBody>
                  <a:tcPr marL="97131" marR="97131" marT="48566" marB="48566">
                    <a:solidFill>
                      <a:srgbClr val="FF0000"/>
                    </a:solidFill>
                  </a:tcPr>
                </a:tc>
                <a:extLst>
                  <a:ext uri="{0D108BD9-81ED-4DB2-BD59-A6C34878D82A}">
                    <a16:rowId xmlns:a16="http://schemas.microsoft.com/office/drawing/2014/main" val="4188518438"/>
                  </a:ext>
                </a:extLst>
              </a:tr>
            </a:tbl>
          </a:graphicData>
        </a:graphic>
      </p:graphicFrame>
    </p:spTree>
    <p:extLst>
      <p:ext uri="{BB962C8B-B14F-4D97-AF65-F5344CB8AC3E}">
        <p14:creationId xmlns:p14="http://schemas.microsoft.com/office/powerpoint/2010/main" val="3494808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DC146-65C4-B522-7991-8F41261E4827}"/>
              </a:ext>
            </a:extLst>
          </p:cNvPr>
          <p:cNvSpPr>
            <a:spLocks noGrp="1"/>
          </p:cNvSpPr>
          <p:nvPr>
            <p:ph type="title"/>
          </p:nvPr>
        </p:nvSpPr>
        <p:spPr/>
        <p:txBody>
          <a:bodyPr/>
          <a:lstStyle/>
          <a:p>
            <a:r>
              <a:rPr lang="en-US"/>
              <a:t>Optimal Betting Strategy (one opponent)</a:t>
            </a:r>
          </a:p>
        </p:txBody>
      </p:sp>
      <p:sp>
        <p:nvSpPr>
          <p:cNvPr id="3" name="Content Placeholder 2">
            <a:extLst>
              <a:ext uri="{FF2B5EF4-FFF2-40B4-BE49-F238E27FC236}">
                <a16:creationId xmlns:a16="http://schemas.microsoft.com/office/drawing/2014/main" id="{C6B4F8E6-E930-763E-099E-9CD84F90B121}"/>
              </a:ext>
            </a:extLst>
          </p:cNvPr>
          <p:cNvSpPr>
            <a:spLocks noGrp="1"/>
          </p:cNvSpPr>
          <p:nvPr>
            <p:ph idx="1"/>
          </p:nvPr>
        </p:nvSpPr>
        <p:spPr/>
        <p:txBody>
          <a:bodyPr/>
          <a:lstStyle/>
          <a:p>
            <a:r>
              <a:rPr lang="en-US"/>
              <a:t>If you have a two pair hand or better, you should definitely raise.</a:t>
            </a:r>
          </a:p>
          <a:p>
            <a:pPr>
              <a:buSzPct val="114999"/>
            </a:pPr>
            <a:r>
              <a:rPr lang="en-US"/>
              <a:t>If you have a one pair hand, you have a somewhat greater odds of winning than losing, but do not discount the possibility of your opponent having a better hand.</a:t>
            </a:r>
          </a:p>
          <a:p>
            <a:pPr>
              <a:buSzPct val="114999"/>
            </a:pPr>
            <a:r>
              <a:rPr lang="en-US"/>
              <a:t>If you have a no pair hand, you should probably fold. Your odds of losing are significantly higher than the odds of winning.</a:t>
            </a:r>
          </a:p>
          <a:p>
            <a:pPr>
              <a:buSzPct val="114999"/>
            </a:pPr>
            <a:endParaRPr lang="en-US"/>
          </a:p>
        </p:txBody>
      </p:sp>
    </p:spTree>
    <p:extLst>
      <p:ext uri="{BB962C8B-B14F-4D97-AF65-F5344CB8AC3E}">
        <p14:creationId xmlns:p14="http://schemas.microsoft.com/office/powerpoint/2010/main" val="69466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3CF92-B7A7-C39D-2703-F00E8909648F}"/>
              </a:ext>
            </a:extLst>
          </p:cNvPr>
          <p:cNvSpPr>
            <a:spLocks noGrp="1"/>
          </p:cNvSpPr>
          <p:nvPr>
            <p:ph type="title"/>
          </p:nvPr>
        </p:nvSpPr>
        <p:spPr/>
        <p:txBody>
          <a:bodyPr/>
          <a:lstStyle/>
          <a:p>
            <a:r>
              <a:rPr lang="en-US"/>
              <a:t>What if there is more than one opponent?</a:t>
            </a:r>
          </a:p>
        </p:txBody>
      </p:sp>
      <p:sp>
        <p:nvSpPr>
          <p:cNvPr id="3" name="Content Placeholder 2">
            <a:extLst>
              <a:ext uri="{FF2B5EF4-FFF2-40B4-BE49-F238E27FC236}">
                <a16:creationId xmlns:a16="http://schemas.microsoft.com/office/drawing/2014/main" id="{397F53D9-02D4-7207-D469-6FEC257EEAC0}"/>
              </a:ext>
            </a:extLst>
          </p:cNvPr>
          <p:cNvSpPr>
            <a:spLocks noGrp="1"/>
          </p:cNvSpPr>
          <p:nvPr>
            <p:ph idx="1"/>
          </p:nvPr>
        </p:nvSpPr>
        <p:spPr/>
        <p:txBody>
          <a:bodyPr/>
          <a:lstStyle/>
          <a:p>
            <a:r>
              <a:rPr lang="en-US"/>
              <a:t>If you are hand is going up against multiple (non-folding) opponents, than your hand will have to beat all of your opponents' hand in order for you to win.</a:t>
            </a:r>
          </a:p>
          <a:p>
            <a:pPr>
              <a:buSzPct val="114999"/>
            </a:pPr>
            <a:r>
              <a:rPr lang="en-US"/>
              <a:t>If the odds of your hand beating one opponent's hand is </a:t>
            </a:r>
            <a:r>
              <a:rPr lang="en-US" i="1"/>
              <a:t>p</a:t>
            </a:r>
            <a:r>
              <a:rPr lang="en-US"/>
              <a:t>, then the odds of your hand beating all of the hands of </a:t>
            </a:r>
            <a:r>
              <a:rPr lang="en-US" i="1"/>
              <a:t>k</a:t>
            </a:r>
            <a:r>
              <a:rPr lang="en-US"/>
              <a:t> opponent's should be </a:t>
            </a:r>
            <a:r>
              <a:rPr lang="en-US" i="1" err="1"/>
              <a:t>p</a:t>
            </a:r>
            <a:r>
              <a:rPr lang="en-US" err="1"/>
              <a:t>^</a:t>
            </a:r>
            <a:r>
              <a:rPr lang="en-US" i="1" err="1"/>
              <a:t>k</a:t>
            </a:r>
            <a:r>
              <a:rPr lang="en-US"/>
              <a:t>.</a:t>
            </a:r>
          </a:p>
        </p:txBody>
      </p:sp>
    </p:spTree>
    <p:extLst>
      <p:ext uri="{BB962C8B-B14F-4D97-AF65-F5344CB8AC3E}">
        <p14:creationId xmlns:p14="http://schemas.microsoft.com/office/powerpoint/2010/main" val="2125281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7F4B7-C1E0-222F-692E-5245F23B10AA}"/>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0D0C01AD-601F-B6DB-E7AC-9C00E3B00142}"/>
              </a:ext>
            </a:extLst>
          </p:cNvPr>
          <p:cNvSpPr>
            <a:spLocks noGrp="1"/>
          </p:cNvSpPr>
          <p:nvPr>
            <p:ph idx="1"/>
          </p:nvPr>
        </p:nvSpPr>
        <p:spPr/>
        <p:txBody>
          <a:bodyPr>
            <a:normAutofit/>
          </a:bodyPr>
          <a:lstStyle/>
          <a:p>
            <a:r>
              <a:rPr lang="en-US"/>
              <a:t>In a standard game of poker, players are dealt 5 random cards from a standard deck of 52 cards. There are (52 choose 5), or 2,598,960 possible distinct 5 card hands a player can be dealt.</a:t>
            </a:r>
          </a:p>
          <a:p>
            <a:pPr>
              <a:buSzPct val="114999"/>
            </a:pPr>
            <a:r>
              <a:rPr lang="en-US"/>
              <a:t>Depending on the cards the player has, their cards can be designated as one of ten types of hands.</a:t>
            </a:r>
          </a:p>
          <a:p>
            <a:pPr>
              <a:buSzPct val="114999"/>
            </a:pPr>
            <a:r>
              <a:rPr lang="en-US"/>
              <a:t>From least valuable to most valuable, the hands are </a:t>
            </a:r>
            <a:r>
              <a:rPr lang="en-US" b="1"/>
              <a:t>No pair</a:t>
            </a:r>
            <a:r>
              <a:rPr lang="en-US"/>
              <a:t>, </a:t>
            </a:r>
            <a:r>
              <a:rPr lang="en-US" b="1"/>
              <a:t>One pair</a:t>
            </a:r>
            <a:r>
              <a:rPr lang="en-US"/>
              <a:t>, </a:t>
            </a:r>
            <a:r>
              <a:rPr lang="en-US" b="1"/>
              <a:t>Two pair</a:t>
            </a:r>
            <a:r>
              <a:rPr lang="en-US"/>
              <a:t>, </a:t>
            </a:r>
            <a:r>
              <a:rPr lang="en-US" b="1"/>
              <a:t>Three of a kind</a:t>
            </a:r>
            <a:r>
              <a:rPr lang="en-US"/>
              <a:t>, </a:t>
            </a:r>
            <a:r>
              <a:rPr lang="en-US" b="1"/>
              <a:t>Straight</a:t>
            </a:r>
            <a:r>
              <a:rPr lang="en-US"/>
              <a:t>, </a:t>
            </a:r>
            <a:r>
              <a:rPr lang="en-US" b="1"/>
              <a:t>Flush</a:t>
            </a:r>
            <a:r>
              <a:rPr lang="en-US"/>
              <a:t>, </a:t>
            </a:r>
            <a:r>
              <a:rPr lang="en-US" b="1"/>
              <a:t>Full House</a:t>
            </a:r>
            <a:r>
              <a:rPr lang="en-US"/>
              <a:t>, </a:t>
            </a:r>
            <a:r>
              <a:rPr lang="en-US" b="1"/>
              <a:t>Four of a kind</a:t>
            </a:r>
            <a:r>
              <a:rPr lang="en-US"/>
              <a:t>, </a:t>
            </a:r>
            <a:r>
              <a:rPr lang="en-US" b="1"/>
              <a:t>Straight flush</a:t>
            </a:r>
            <a:r>
              <a:rPr lang="en-US"/>
              <a:t>, and </a:t>
            </a:r>
            <a:r>
              <a:rPr lang="en-US" b="1"/>
              <a:t>Royal flush</a:t>
            </a:r>
            <a:r>
              <a:rPr lang="en-US"/>
              <a:t>.</a:t>
            </a:r>
          </a:p>
        </p:txBody>
      </p:sp>
    </p:spTree>
    <p:extLst>
      <p:ext uri="{BB962C8B-B14F-4D97-AF65-F5344CB8AC3E}">
        <p14:creationId xmlns:p14="http://schemas.microsoft.com/office/powerpoint/2010/main" val="3348496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83DDABE-551B-0FCA-F790-9A23064044EE}"/>
              </a:ext>
            </a:extLst>
          </p:cNvPr>
          <p:cNvSpPr>
            <a:spLocks noGrp="1"/>
          </p:cNvSpPr>
          <p:nvPr>
            <p:ph type="title"/>
          </p:nvPr>
        </p:nvSpPr>
        <p:spPr>
          <a:xfrm>
            <a:off x="1055599" y="1055077"/>
            <a:ext cx="2532909" cy="4794578"/>
          </a:xfrm>
        </p:spPr>
        <p:txBody>
          <a:bodyPr>
            <a:normAutofit/>
          </a:bodyPr>
          <a:lstStyle/>
          <a:p>
            <a:r>
              <a:rPr lang="en-US" sz="3700">
                <a:solidFill>
                  <a:srgbClr val="262626"/>
                </a:solidFill>
              </a:rPr>
              <a:t>Table of Probabilities (without ties/two opponents)</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CB55A963-D8D2-F41E-816D-95B4EE5569B6}"/>
              </a:ext>
            </a:extLst>
          </p:cNvPr>
          <p:cNvGraphicFramePr>
            <a:graphicFrameLocks noGrp="1"/>
          </p:cNvGraphicFramePr>
          <p:nvPr>
            <p:ph idx="1"/>
            <p:extLst>
              <p:ext uri="{D42A27DB-BD31-4B8C-83A1-F6EECF244321}">
                <p14:modId xmlns:p14="http://schemas.microsoft.com/office/powerpoint/2010/main" val="2035333520"/>
              </p:ext>
            </p:extLst>
          </p:nvPr>
        </p:nvGraphicFramePr>
        <p:xfrm>
          <a:off x="5470072" y="1078424"/>
          <a:ext cx="5914210" cy="4701158"/>
        </p:xfrm>
        <a:graphic>
          <a:graphicData uri="http://schemas.openxmlformats.org/drawingml/2006/table">
            <a:tbl>
              <a:tblPr firstRow="1" bandRow="1">
                <a:tableStyleId>{5C22544A-7EE6-4342-B048-85BDC9FD1C3A}</a:tableStyleId>
              </a:tblPr>
              <a:tblGrid>
                <a:gridCol w="1953416">
                  <a:extLst>
                    <a:ext uri="{9D8B030D-6E8A-4147-A177-3AD203B41FA5}">
                      <a16:colId xmlns:a16="http://schemas.microsoft.com/office/drawing/2014/main" val="3303751619"/>
                    </a:ext>
                  </a:extLst>
                </a:gridCol>
                <a:gridCol w="1926435">
                  <a:extLst>
                    <a:ext uri="{9D8B030D-6E8A-4147-A177-3AD203B41FA5}">
                      <a16:colId xmlns:a16="http://schemas.microsoft.com/office/drawing/2014/main" val="2781211861"/>
                    </a:ext>
                  </a:extLst>
                </a:gridCol>
                <a:gridCol w="2034359">
                  <a:extLst>
                    <a:ext uri="{9D8B030D-6E8A-4147-A177-3AD203B41FA5}">
                      <a16:colId xmlns:a16="http://schemas.microsoft.com/office/drawing/2014/main" val="125297265"/>
                    </a:ext>
                  </a:extLst>
                </a:gridCol>
              </a:tblGrid>
              <a:tr h="427378">
                <a:tc>
                  <a:txBody>
                    <a:bodyPr/>
                    <a:lstStyle/>
                    <a:p>
                      <a:pPr lvl="0" algn="ctr">
                        <a:buNone/>
                      </a:pPr>
                      <a:r>
                        <a:rPr lang="en-US" sz="1900" dirty="0"/>
                        <a:t>Hand Type</a:t>
                      </a:r>
                    </a:p>
                  </a:txBody>
                  <a:tcPr marL="97131" marR="97131" marT="48566" marB="48566"/>
                </a:tc>
                <a:tc>
                  <a:txBody>
                    <a:bodyPr/>
                    <a:lstStyle/>
                    <a:p>
                      <a:pPr lvl="0" algn="ctr">
                        <a:buNone/>
                      </a:pPr>
                      <a:r>
                        <a:rPr lang="en-US" sz="1900" dirty="0"/>
                        <a:t>Chance to Win</a:t>
                      </a:r>
                    </a:p>
                  </a:txBody>
                  <a:tcPr marL="97131" marR="97131" marT="48566" marB="48566"/>
                </a:tc>
                <a:tc>
                  <a:txBody>
                    <a:bodyPr/>
                    <a:lstStyle/>
                    <a:p>
                      <a:pPr lvl="0" algn="ctr">
                        <a:buNone/>
                      </a:pPr>
                      <a:r>
                        <a:rPr lang="en-US" sz="1900" dirty="0"/>
                        <a:t>Chance to Lose</a:t>
                      </a:r>
                    </a:p>
                  </a:txBody>
                  <a:tcPr marL="97131" marR="97131" marT="48566" marB="48566"/>
                </a:tc>
                <a:extLst>
                  <a:ext uri="{0D108BD9-81ED-4DB2-BD59-A6C34878D82A}">
                    <a16:rowId xmlns:a16="http://schemas.microsoft.com/office/drawing/2014/main" val="2563776323"/>
                  </a:ext>
                </a:extLst>
              </a:tr>
              <a:tr h="427378">
                <a:tc>
                  <a:txBody>
                    <a:bodyPr/>
                    <a:lstStyle/>
                    <a:p>
                      <a:pPr lvl="0" algn="ctr">
                        <a:buNone/>
                      </a:pPr>
                      <a:r>
                        <a:rPr lang="en-US" sz="1900" dirty="0"/>
                        <a:t>Royal flush</a:t>
                      </a:r>
                    </a:p>
                  </a:txBody>
                  <a:tcPr marL="97131" marR="97131" marT="48566" marB="48566">
                    <a:solidFill>
                      <a:srgbClr val="00B050"/>
                    </a:solidFill>
                  </a:tcPr>
                </a:tc>
                <a:tc>
                  <a:txBody>
                    <a:bodyPr/>
                    <a:lstStyle/>
                    <a:p>
                      <a:pPr lvl="0" algn="ctr">
                        <a:buNone/>
                      </a:pPr>
                      <a:r>
                        <a:rPr lang="en-US" sz="1900" dirty="0"/>
                        <a:t>100%</a:t>
                      </a:r>
                    </a:p>
                  </a:txBody>
                  <a:tcPr marL="97131" marR="97131" marT="48566" marB="48566">
                    <a:solidFill>
                      <a:srgbClr val="00B050"/>
                    </a:solidFill>
                  </a:tcPr>
                </a:tc>
                <a:tc>
                  <a:txBody>
                    <a:bodyPr/>
                    <a:lstStyle/>
                    <a:p>
                      <a:pPr lvl="0" algn="ctr">
                        <a:buNone/>
                      </a:pPr>
                      <a:r>
                        <a:rPr lang="en-US" sz="1900" dirty="0"/>
                        <a:t>0%</a:t>
                      </a:r>
                    </a:p>
                  </a:txBody>
                  <a:tcPr marL="97131" marR="97131" marT="48566" marB="48566">
                    <a:solidFill>
                      <a:srgbClr val="00B050"/>
                    </a:solidFill>
                  </a:tcPr>
                </a:tc>
                <a:extLst>
                  <a:ext uri="{0D108BD9-81ED-4DB2-BD59-A6C34878D82A}">
                    <a16:rowId xmlns:a16="http://schemas.microsoft.com/office/drawing/2014/main" val="1158013823"/>
                  </a:ext>
                </a:extLst>
              </a:tr>
              <a:tr h="427378">
                <a:tc>
                  <a:txBody>
                    <a:bodyPr/>
                    <a:lstStyle/>
                    <a:p>
                      <a:pPr lvl="0" algn="ctr">
                        <a:buNone/>
                      </a:pPr>
                      <a:r>
                        <a:rPr lang="en-US" sz="1900" dirty="0"/>
                        <a:t>Straight flush</a:t>
                      </a:r>
                    </a:p>
                  </a:txBody>
                  <a:tcPr marL="97131" marR="97131" marT="48566" marB="48566">
                    <a:solidFill>
                      <a:srgbClr val="00B050"/>
                    </a:solidFill>
                  </a:tcPr>
                </a:tc>
                <a:tc>
                  <a:txBody>
                    <a:bodyPr/>
                    <a:lstStyle/>
                    <a:p>
                      <a:pPr lvl="0" algn="ctr">
                        <a:buNone/>
                      </a:pPr>
                      <a:r>
                        <a:rPr lang="en-US" sz="1900" dirty="0"/>
                        <a:t>99.9978%</a:t>
                      </a:r>
                    </a:p>
                  </a:txBody>
                  <a:tcPr marL="97131" marR="97131" marT="48566" marB="48566">
                    <a:solidFill>
                      <a:srgbClr val="00B050"/>
                    </a:solidFill>
                  </a:tcPr>
                </a:tc>
                <a:tc>
                  <a:txBody>
                    <a:bodyPr/>
                    <a:lstStyle/>
                    <a:p>
                      <a:pPr lvl="0" algn="ctr">
                        <a:buNone/>
                      </a:pPr>
                      <a:r>
                        <a:rPr lang="en-US" sz="1900" dirty="0"/>
                        <a:t>0.0022%</a:t>
                      </a:r>
                    </a:p>
                  </a:txBody>
                  <a:tcPr marL="97131" marR="97131" marT="48566" marB="48566">
                    <a:solidFill>
                      <a:srgbClr val="00B050"/>
                    </a:solidFill>
                  </a:tcPr>
                </a:tc>
                <a:extLst>
                  <a:ext uri="{0D108BD9-81ED-4DB2-BD59-A6C34878D82A}">
                    <a16:rowId xmlns:a16="http://schemas.microsoft.com/office/drawing/2014/main" val="3256363173"/>
                  </a:ext>
                </a:extLst>
              </a:tr>
              <a:tr h="427378">
                <a:tc>
                  <a:txBody>
                    <a:bodyPr/>
                    <a:lstStyle/>
                    <a:p>
                      <a:pPr lvl="0" algn="ctr">
                        <a:buNone/>
                      </a:pPr>
                      <a:r>
                        <a:rPr lang="en-US" sz="1900" dirty="0"/>
                        <a:t>Four of a kind</a:t>
                      </a:r>
                    </a:p>
                  </a:txBody>
                  <a:tcPr marL="97131" marR="97131" marT="48566" marB="48566">
                    <a:solidFill>
                      <a:srgbClr val="00B050"/>
                    </a:solidFill>
                  </a:tcPr>
                </a:tc>
                <a:tc>
                  <a:txBody>
                    <a:bodyPr/>
                    <a:lstStyle/>
                    <a:p>
                      <a:pPr lvl="0" algn="ctr">
                        <a:buNone/>
                      </a:pPr>
                      <a:r>
                        <a:rPr lang="en-US" sz="1900" dirty="0"/>
                        <a:t>99.9937%</a:t>
                      </a:r>
                    </a:p>
                  </a:txBody>
                  <a:tcPr marL="97131" marR="97131" marT="48566" marB="48566">
                    <a:solidFill>
                      <a:srgbClr val="00B050"/>
                    </a:solidFill>
                  </a:tcPr>
                </a:tc>
                <a:tc>
                  <a:txBody>
                    <a:bodyPr/>
                    <a:lstStyle/>
                    <a:p>
                      <a:pPr lvl="0" algn="ctr">
                        <a:buNone/>
                      </a:pPr>
                      <a:r>
                        <a:rPr lang="en-US" sz="1900" dirty="0"/>
                        <a:t>0.0063%</a:t>
                      </a:r>
                    </a:p>
                  </a:txBody>
                  <a:tcPr marL="97131" marR="97131" marT="48566" marB="48566">
                    <a:solidFill>
                      <a:srgbClr val="00B050"/>
                    </a:solidFill>
                  </a:tcPr>
                </a:tc>
                <a:extLst>
                  <a:ext uri="{0D108BD9-81ED-4DB2-BD59-A6C34878D82A}">
                    <a16:rowId xmlns:a16="http://schemas.microsoft.com/office/drawing/2014/main" val="2711830944"/>
                  </a:ext>
                </a:extLst>
              </a:tr>
              <a:tr h="427378">
                <a:tc>
                  <a:txBody>
                    <a:bodyPr/>
                    <a:lstStyle/>
                    <a:p>
                      <a:pPr lvl="0" algn="ctr">
                        <a:buNone/>
                      </a:pPr>
                      <a:r>
                        <a:rPr lang="en-US" sz="1900" dirty="0"/>
                        <a:t>Full house</a:t>
                      </a:r>
                    </a:p>
                  </a:txBody>
                  <a:tcPr marL="97131" marR="97131" marT="48566" marB="48566">
                    <a:solidFill>
                      <a:srgbClr val="00B050"/>
                    </a:solidFill>
                  </a:tcPr>
                </a:tc>
                <a:tc>
                  <a:txBody>
                    <a:bodyPr/>
                    <a:lstStyle/>
                    <a:p>
                      <a:pPr lvl="0" algn="ctr">
                        <a:buNone/>
                      </a:pPr>
                      <a:r>
                        <a:rPr lang="en-US" sz="1900" dirty="0"/>
                        <a:t>99.7661%</a:t>
                      </a:r>
                    </a:p>
                  </a:txBody>
                  <a:tcPr marL="97131" marR="97131" marT="48566" marB="48566">
                    <a:solidFill>
                      <a:srgbClr val="00B050"/>
                    </a:solidFill>
                  </a:tcPr>
                </a:tc>
                <a:tc>
                  <a:txBody>
                    <a:bodyPr/>
                    <a:lstStyle/>
                    <a:p>
                      <a:pPr lvl="0" algn="ctr">
                        <a:buNone/>
                      </a:pPr>
                      <a:r>
                        <a:rPr lang="en-US" sz="1900" dirty="0"/>
                        <a:t>0.2339%</a:t>
                      </a:r>
                    </a:p>
                  </a:txBody>
                  <a:tcPr marL="97131" marR="97131" marT="48566" marB="48566">
                    <a:solidFill>
                      <a:srgbClr val="00B050"/>
                    </a:solidFill>
                  </a:tcPr>
                </a:tc>
                <a:extLst>
                  <a:ext uri="{0D108BD9-81ED-4DB2-BD59-A6C34878D82A}">
                    <a16:rowId xmlns:a16="http://schemas.microsoft.com/office/drawing/2014/main" val="1930422116"/>
                  </a:ext>
                </a:extLst>
              </a:tr>
              <a:tr h="427378">
                <a:tc>
                  <a:txBody>
                    <a:bodyPr/>
                    <a:lstStyle/>
                    <a:p>
                      <a:pPr lvl="0" algn="ctr">
                        <a:buNone/>
                      </a:pPr>
                      <a:r>
                        <a:rPr lang="en-US" sz="1900" dirty="0"/>
                        <a:t>Flush</a:t>
                      </a:r>
                    </a:p>
                  </a:txBody>
                  <a:tcPr marL="97131" marR="97131" marT="48566" marB="48566">
                    <a:solidFill>
                      <a:srgbClr val="00B050"/>
                    </a:solidFill>
                  </a:tcPr>
                </a:tc>
                <a:tc>
                  <a:txBody>
                    <a:bodyPr/>
                    <a:lstStyle/>
                    <a:p>
                      <a:pPr lvl="0" algn="ctr">
                        <a:buNone/>
                      </a:pPr>
                      <a:r>
                        <a:rPr lang="en-US" sz="1900" dirty="0"/>
                        <a:t>99.4308%</a:t>
                      </a:r>
                    </a:p>
                  </a:txBody>
                  <a:tcPr marL="97131" marR="97131" marT="48566" marB="48566">
                    <a:solidFill>
                      <a:srgbClr val="00B050"/>
                    </a:solidFill>
                  </a:tcPr>
                </a:tc>
                <a:tc>
                  <a:txBody>
                    <a:bodyPr/>
                    <a:lstStyle/>
                    <a:p>
                      <a:pPr lvl="0" algn="ctr">
                        <a:buNone/>
                      </a:pPr>
                      <a:r>
                        <a:rPr lang="en-US" sz="1900" dirty="0"/>
                        <a:t>0.5692%</a:t>
                      </a:r>
                    </a:p>
                  </a:txBody>
                  <a:tcPr marL="97131" marR="97131" marT="48566" marB="48566">
                    <a:solidFill>
                      <a:srgbClr val="00B050"/>
                    </a:solidFill>
                  </a:tcPr>
                </a:tc>
                <a:extLst>
                  <a:ext uri="{0D108BD9-81ED-4DB2-BD59-A6C34878D82A}">
                    <a16:rowId xmlns:a16="http://schemas.microsoft.com/office/drawing/2014/main" val="2279239952"/>
                  </a:ext>
                </a:extLst>
              </a:tr>
              <a:tr h="427378">
                <a:tc>
                  <a:txBody>
                    <a:bodyPr/>
                    <a:lstStyle/>
                    <a:p>
                      <a:pPr lvl="0" algn="ctr">
                        <a:buNone/>
                      </a:pPr>
                      <a:r>
                        <a:rPr lang="en-US" sz="1900" dirty="0"/>
                        <a:t>Straight</a:t>
                      </a:r>
                    </a:p>
                  </a:txBody>
                  <a:tcPr marL="97131" marR="97131" marT="48566" marB="48566">
                    <a:solidFill>
                      <a:srgbClr val="00B050"/>
                    </a:solidFill>
                  </a:tcPr>
                </a:tc>
                <a:tc>
                  <a:txBody>
                    <a:bodyPr/>
                    <a:lstStyle/>
                    <a:p>
                      <a:pPr lvl="0" algn="ctr">
                        <a:buNone/>
                      </a:pPr>
                      <a:r>
                        <a:rPr lang="en-US" sz="1900" dirty="0"/>
                        <a:t>98.9030%</a:t>
                      </a:r>
                    </a:p>
                  </a:txBody>
                  <a:tcPr marL="97131" marR="97131" marT="48566" marB="48566">
                    <a:solidFill>
                      <a:srgbClr val="00B050"/>
                    </a:solidFill>
                  </a:tcPr>
                </a:tc>
                <a:tc>
                  <a:txBody>
                    <a:bodyPr/>
                    <a:lstStyle/>
                    <a:p>
                      <a:pPr lvl="0" algn="ctr">
                        <a:buNone/>
                      </a:pPr>
                      <a:r>
                        <a:rPr lang="en-US" sz="1900" dirty="0"/>
                        <a:t>1.0970%</a:t>
                      </a:r>
                    </a:p>
                  </a:txBody>
                  <a:tcPr marL="97131" marR="97131" marT="48566" marB="48566">
                    <a:solidFill>
                      <a:srgbClr val="00B050"/>
                    </a:solidFill>
                  </a:tcPr>
                </a:tc>
                <a:extLst>
                  <a:ext uri="{0D108BD9-81ED-4DB2-BD59-A6C34878D82A}">
                    <a16:rowId xmlns:a16="http://schemas.microsoft.com/office/drawing/2014/main" val="3338366922"/>
                  </a:ext>
                </a:extLst>
              </a:tr>
              <a:tr h="427378">
                <a:tc>
                  <a:txBody>
                    <a:bodyPr/>
                    <a:lstStyle/>
                    <a:p>
                      <a:pPr lvl="0" algn="ctr">
                        <a:buNone/>
                      </a:pPr>
                      <a:r>
                        <a:rPr lang="en-US" sz="1900" dirty="0"/>
                        <a:t>Three of a kind</a:t>
                      </a:r>
                    </a:p>
                  </a:txBody>
                  <a:tcPr marL="97131" marR="97131" marT="48566" marB="48566">
                    <a:solidFill>
                      <a:srgbClr val="00B050"/>
                    </a:solidFill>
                  </a:tcPr>
                </a:tc>
                <a:tc>
                  <a:txBody>
                    <a:bodyPr/>
                    <a:lstStyle/>
                    <a:p>
                      <a:pPr lvl="0" algn="ctr">
                        <a:buNone/>
                      </a:pPr>
                      <a:r>
                        <a:rPr lang="en-US" sz="1900" dirty="0"/>
                        <a:t>96.2655%</a:t>
                      </a:r>
                    </a:p>
                  </a:txBody>
                  <a:tcPr marL="97131" marR="97131" marT="48566" marB="48566">
                    <a:solidFill>
                      <a:srgbClr val="00B050"/>
                    </a:solidFill>
                  </a:tcPr>
                </a:tc>
                <a:tc>
                  <a:txBody>
                    <a:bodyPr/>
                    <a:lstStyle/>
                    <a:p>
                      <a:pPr lvl="0" algn="ctr">
                        <a:buNone/>
                      </a:pPr>
                      <a:r>
                        <a:rPr lang="en-US" sz="1900" dirty="0"/>
                        <a:t>3.7345%</a:t>
                      </a:r>
                    </a:p>
                  </a:txBody>
                  <a:tcPr marL="97131" marR="97131" marT="48566" marB="48566">
                    <a:solidFill>
                      <a:srgbClr val="00B050"/>
                    </a:solidFill>
                  </a:tcPr>
                </a:tc>
                <a:extLst>
                  <a:ext uri="{0D108BD9-81ED-4DB2-BD59-A6C34878D82A}">
                    <a16:rowId xmlns:a16="http://schemas.microsoft.com/office/drawing/2014/main" val="4123380930"/>
                  </a:ext>
                </a:extLst>
              </a:tr>
              <a:tr h="427378">
                <a:tc>
                  <a:txBody>
                    <a:bodyPr/>
                    <a:lstStyle/>
                    <a:p>
                      <a:pPr lvl="0" algn="ctr">
                        <a:buNone/>
                      </a:pPr>
                      <a:r>
                        <a:rPr lang="en-US" sz="1900" dirty="0"/>
                        <a:t>Two pair</a:t>
                      </a:r>
                    </a:p>
                  </a:txBody>
                  <a:tcPr marL="97131" marR="97131" marT="48566" marB="48566">
                    <a:solidFill>
                      <a:srgbClr val="00B050"/>
                    </a:solidFill>
                  </a:tcPr>
                </a:tc>
                <a:tc>
                  <a:txBody>
                    <a:bodyPr/>
                    <a:lstStyle/>
                    <a:p>
                      <a:pPr lvl="0" algn="ctr">
                        <a:buNone/>
                      </a:pPr>
                      <a:r>
                        <a:rPr lang="en-US" sz="1900" dirty="0"/>
                        <a:t>90.3450%</a:t>
                      </a:r>
                    </a:p>
                  </a:txBody>
                  <a:tcPr marL="97131" marR="97131" marT="48566" marB="48566">
                    <a:solidFill>
                      <a:srgbClr val="00B050"/>
                    </a:solidFill>
                  </a:tcPr>
                </a:tc>
                <a:tc>
                  <a:txBody>
                    <a:bodyPr/>
                    <a:lstStyle/>
                    <a:p>
                      <a:pPr lvl="0" algn="ctr">
                        <a:buNone/>
                      </a:pPr>
                      <a:r>
                        <a:rPr lang="en-US" sz="1900" dirty="0"/>
                        <a:t>9.6550%</a:t>
                      </a:r>
                    </a:p>
                  </a:txBody>
                  <a:tcPr marL="97131" marR="97131" marT="48566" marB="48566">
                    <a:solidFill>
                      <a:srgbClr val="00B050"/>
                    </a:solidFill>
                  </a:tcPr>
                </a:tc>
                <a:extLst>
                  <a:ext uri="{0D108BD9-81ED-4DB2-BD59-A6C34878D82A}">
                    <a16:rowId xmlns:a16="http://schemas.microsoft.com/office/drawing/2014/main" val="1497756359"/>
                  </a:ext>
                </a:extLst>
              </a:tr>
              <a:tr h="427378">
                <a:tc>
                  <a:txBody>
                    <a:bodyPr/>
                    <a:lstStyle/>
                    <a:p>
                      <a:pPr lvl="0" algn="ctr">
                        <a:buNone/>
                      </a:pPr>
                      <a:r>
                        <a:rPr lang="en-US" sz="1900" dirty="0"/>
                        <a:t>One pair</a:t>
                      </a:r>
                    </a:p>
                  </a:txBody>
                  <a:tcPr marL="97131" marR="97131" marT="48566" marB="48566">
                    <a:solidFill>
                      <a:srgbClr val="FF0000"/>
                    </a:solidFill>
                  </a:tcPr>
                </a:tc>
                <a:tc>
                  <a:txBody>
                    <a:bodyPr/>
                    <a:lstStyle/>
                    <a:p>
                      <a:pPr lvl="0" algn="ctr">
                        <a:buNone/>
                      </a:pPr>
                      <a:r>
                        <a:rPr lang="en-US" sz="1900" dirty="0"/>
                        <a:t>40.9728%</a:t>
                      </a:r>
                    </a:p>
                  </a:txBody>
                  <a:tcPr marL="97131" marR="97131" marT="48566" marB="48566">
                    <a:solidFill>
                      <a:srgbClr val="FF0000"/>
                    </a:solidFill>
                  </a:tcPr>
                </a:tc>
                <a:tc>
                  <a:txBody>
                    <a:bodyPr/>
                    <a:lstStyle/>
                    <a:p>
                      <a:pPr lvl="0" algn="ctr">
                        <a:buNone/>
                      </a:pPr>
                      <a:r>
                        <a:rPr lang="en-US" sz="1900" dirty="0"/>
                        <a:t>59.0272%</a:t>
                      </a:r>
                    </a:p>
                  </a:txBody>
                  <a:tcPr marL="97131" marR="97131" marT="48566" marB="48566">
                    <a:solidFill>
                      <a:srgbClr val="FF0000"/>
                    </a:solidFill>
                  </a:tcPr>
                </a:tc>
                <a:extLst>
                  <a:ext uri="{0D108BD9-81ED-4DB2-BD59-A6C34878D82A}">
                    <a16:rowId xmlns:a16="http://schemas.microsoft.com/office/drawing/2014/main" val="1618093346"/>
                  </a:ext>
                </a:extLst>
              </a:tr>
              <a:tr h="427378">
                <a:tc>
                  <a:txBody>
                    <a:bodyPr/>
                    <a:lstStyle/>
                    <a:p>
                      <a:pPr lvl="0" algn="ctr">
                        <a:buNone/>
                      </a:pPr>
                      <a:r>
                        <a:rPr lang="en-US" sz="1900" dirty="0"/>
                        <a:t>No pair</a:t>
                      </a:r>
                    </a:p>
                  </a:txBody>
                  <a:tcPr marL="97131" marR="97131" marT="48566" marB="48566">
                    <a:solidFill>
                      <a:srgbClr val="FF0000"/>
                    </a:solidFill>
                  </a:tcPr>
                </a:tc>
                <a:tc>
                  <a:txBody>
                    <a:bodyPr/>
                    <a:lstStyle/>
                    <a:p>
                      <a:pPr lvl="0" algn="ctr">
                        <a:buNone/>
                      </a:pPr>
                      <a:r>
                        <a:rPr lang="en-US" sz="1900" dirty="0"/>
                        <a:t>6.3681%</a:t>
                      </a:r>
                    </a:p>
                  </a:txBody>
                  <a:tcPr marL="97131" marR="97131" marT="48566" marB="48566">
                    <a:solidFill>
                      <a:srgbClr val="FF0000"/>
                    </a:solidFill>
                  </a:tcPr>
                </a:tc>
                <a:tc>
                  <a:txBody>
                    <a:bodyPr/>
                    <a:lstStyle/>
                    <a:p>
                      <a:pPr lvl="0" algn="ctr">
                        <a:buNone/>
                      </a:pPr>
                      <a:r>
                        <a:rPr lang="en-US" sz="1900" dirty="0"/>
                        <a:t>93.6319%</a:t>
                      </a:r>
                    </a:p>
                  </a:txBody>
                  <a:tcPr marL="97131" marR="97131" marT="48566" marB="48566">
                    <a:solidFill>
                      <a:srgbClr val="FF0000"/>
                    </a:solidFill>
                  </a:tcPr>
                </a:tc>
                <a:extLst>
                  <a:ext uri="{0D108BD9-81ED-4DB2-BD59-A6C34878D82A}">
                    <a16:rowId xmlns:a16="http://schemas.microsoft.com/office/drawing/2014/main" val="664537243"/>
                  </a:ext>
                </a:extLst>
              </a:tr>
            </a:tbl>
          </a:graphicData>
        </a:graphic>
      </p:graphicFrame>
    </p:spTree>
    <p:extLst>
      <p:ext uri="{BB962C8B-B14F-4D97-AF65-F5344CB8AC3E}">
        <p14:creationId xmlns:p14="http://schemas.microsoft.com/office/powerpoint/2010/main" val="2920041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F424DC0-2910-FF50-3FDD-DDF3AD422FEB}"/>
              </a:ext>
            </a:extLst>
          </p:cNvPr>
          <p:cNvSpPr>
            <a:spLocks noGrp="1"/>
          </p:cNvSpPr>
          <p:nvPr>
            <p:ph type="title"/>
          </p:nvPr>
        </p:nvSpPr>
        <p:spPr>
          <a:xfrm>
            <a:off x="1055599" y="1055077"/>
            <a:ext cx="2532909" cy="4794578"/>
          </a:xfrm>
        </p:spPr>
        <p:txBody>
          <a:bodyPr>
            <a:normAutofit/>
          </a:bodyPr>
          <a:lstStyle/>
          <a:p>
            <a:r>
              <a:rPr lang="en-US" sz="3700">
                <a:solidFill>
                  <a:srgbClr val="262626"/>
                </a:solidFill>
              </a:rPr>
              <a:t>Table of Probabilities (without ties/three opponents)</a:t>
            </a:r>
          </a:p>
        </p:txBody>
      </p:sp>
      <p:sp useBgFill="1">
        <p:nvSpPr>
          <p:cNvPr id="20" name="Rectangle 19">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B664DFAB-0583-063F-6300-7169EB2E4D53}"/>
              </a:ext>
            </a:extLst>
          </p:cNvPr>
          <p:cNvGraphicFramePr>
            <a:graphicFrameLocks noGrp="1"/>
          </p:cNvGraphicFramePr>
          <p:nvPr>
            <p:ph idx="1"/>
            <p:extLst>
              <p:ext uri="{D42A27DB-BD31-4B8C-83A1-F6EECF244321}">
                <p14:modId xmlns:p14="http://schemas.microsoft.com/office/powerpoint/2010/main" val="1716399277"/>
              </p:ext>
            </p:extLst>
          </p:nvPr>
        </p:nvGraphicFramePr>
        <p:xfrm>
          <a:off x="5470072" y="1078424"/>
          <a:ext cx="5914210" cy="4701158"/>
        </p:xfrm>
        <a:graphic>
          <a:graphicData uri="http://schemas.openxmlformats.org/drawingml/2006/table">
            <a:tbl>
              <a:tblPr firstRow="1" bandRow="1">
                <a:tableStyleId>{5C22544A-7EE6-4342-B048-85BDC9FD1C3A}</a:tableStyleId>
              </a:tblPr>
              <a:tblGrid>
                <a:gridCol w="1953416">
                  <a:extLst>
                    <a:ext uri="{9D8B030D-6E8A-4147-A177-3AD203B41FA5}">
                      <a16:colId xmlns:a16="http://schemas.microsoft.com/office/drawing/2014/main" val="1788324744"/>
                    </a:ext>
                  </a:extLst>
                </a:gridCol>
                <a:gridCol w="1926435">
                  <a:extLst>
                    <a:ext uri="{9D8B030D-6E8A-4147-A177-3AD203B41FA5}">
                      <a16:colId xmlns:a16="http://schemas.microsoft.com/office/drawing/2014/main" val="1061918563"/>
                    </a:ext>
                  </a:extLst>
                </a:gridCol>
                <a:gridCol w="2034359">
                  <a:extLst>
                    <a:ext uri="{9D8B030D-6E8A-4147-A177-3AD203B41FA5}">
                      <a16:colId xmlns:a16="http://schemas.microsoft.com/office/drawing/2014/main" val="2497797622"/>
                    </a:ext>
                  </a:extLst>
                </a:gridCol>
              </a:tblGrid>
              <a:tr h="427378">
                <a:tc>
                  <a:txBody>
                    <a:bodyPr/>
                    <a:lstStyle/>
                    <a:p>
                      <a:pPr lvl="0" algn="ctr">
                        <a:buNone/>
                      </a:pPr>
                      <a:r>
                        <a:rPr lang="en-US" sz="1900" dirty="0"/>
                        <a:t>Hand Type</a:t>
                      </a:r>
                    </a:p>
                  </a:txBody>
                  <a:tcPr marL="97131" marR="97131" marT="48566" marB="48566"/>
                </a:tc>
                <a:tc>
                  <a:txBody>
                    <a:bodyPr/>
                    <a:lstStyle/>
                    <a:p>
                      <a:pPr lvl="0" algn="ctr">
                        <a:buNone/>
                      </a:pPr>
                      <a:r>
                        <a:rPr lang="en-US" sz="1900" dirty="0"/>
                        <a:t>Chance to Win</a:t>
                      </a:r>
                    </a:p>
                  </a:txBody>
                  <a:tcPr marL="97131" marR="97131" marT="48566" marB="48566"/>
                </a:tc>
                <a:tc>
                  <a:txBody>
                    <a:bodyPr/>
                    <a:lstStyle/>
                    <a:p>
                      <a:pPr lvl="0" algn="ctr">
                        <a:buNone/>
                      </a:pPr>
                      <a:r>
                        <a:rPr lang="en-US" sz="1900" dirty="0"/>
                        <a:t>Chance to Lose</a:t>
                      </a:r>
                    </a:p>
                  </a:txBody>
                  <a:tcPr marL="97131" marR="97131" marT="48566" marB="48566"/>
                </a:tc>
                <a:extLst>
                  <a:ext uri="{0D108BD9-81ED-4DB2-BD59-A6C34878D82A}">
                    <a16:rowId xmlns:a16="http://schemas.microsoft.com/office/drawing/2014/main" val="526704362"/>
                  </a:ext>
                </a:extLst>
              </a:tr>
              <a:tr h="427378">
                <a:tc>
                  <a:txBody>
                    <a:bodyPr/>
                    <a:lstStyle/>
                    <a:p>
                      <a:pPr lvl="0" algn="ctr">
                        <a:buNone/>
                      </a:pPr>
                      <a:r>
                        <a:rPr lang="en-US" sz="1900" dirty="0"/>
                        <a:t>Royal flush</a:t>
                      </a:r>
                    </a:p>
                  </a:txBody>
                  <a:tcPr marL="97131" marR="97131" marT="48566" marB="48566">
                    <a:solidFill>
                      <a:srgbClr val="00B050"/>
                    </a:solidFill>
                  </a:tcPr>
                </a:tc>
                <a:tc>
                  <a:txBody>
                    <a:bodyPr/>
                    <a:lstStyle/>
                    <a:p>
                      <a:pPr lvl="0" algn="ctr">
                        <a:buNone/>
                      </a:pPr>
                      <a:r>
                        <a:rPr lang="en-US" sz="1900" dirty="0"/>
                        <a:t>100%</a:t>
                      </a:r>
                    </a:p>
                  </a:txBody>
                  <a:tcPr marL="97131" marR="97131" marT="48566" marB="48566">
                    <a:solidFill>
                      <a:srgbClr val="00B050"/>
                    </a:solidFill>
                  </a:tcPr>
                </a:tc>
                <a:tc>
                  <a:txBody>
                    <a:bodyPr/>
                    <a:lstStyle/>
                    <a:p>
                      <a:pPr lvl="0" algn="ctr">
                        <a:buNone/>
                      </a:pPr>
                      <a:r>
                        <a:rPr lang="en-US" sz="1900" dirty="0"/>
                        <a:t>0%</a:t>
                      </a:r>
                    </a:p>
                  </a:txBody>
                  <a:tcPr marL="97131" marR="97131" marT="48566" marB="48566">
                    <a:solidFill>
                      <a:srgbClr val="00B050"/>
                    </a:solidFill>
                  </a:tcPr>
                </a:tc>
                <a:extLst>
                  <a:ext uri="{0D108BD9-81ED-4DB2-BD59-A6C34878D82A}">
                    <a16:rowId xmlns:a16="http://schemas.microsoft.com/office/drawing/2014/main" val="3774017490"/>
                  </a:ext>
                </a:extLst>
              </a:tr>
              <a:tr h="427378">
                <a:tc>
                  <a:txBody>
                    <a:bodyPr/>
                    <a:lstStyle/>
                    <a:p>
                      <a:pPr lvl="0" algn="ctr">
                        <a:buNone/>
                      </a:pPr>
                      <a:r>
                        <a:rPr lang="en-US" sz="1900" dirty="0"/>
                        <a:t>Straight flush</a:t>
                      </a:r>
                    </a:p>
                  </a:txBody>
                  <a:tcPr marL="97131" marR="97131" marT="48566" marB="48566">
                    <a:solidFill>
                      <a:srgbClr val="00B050"/>
                    </a:solidFill>
                  </a:tcPr>
                </a:tc>
                <a:tc>
                  <a:txBody>
                    <a:bodyPr/>
                    <a:lstStyle/>
                    <a:p>
                      <a:pPr lvl="0" algn="ctr">
                        <a:buNone/>
                      </a:pPr>
                      <a:r>
                        <a:rPr lang="en-US" sz="1900" dirty="0"/>
                        <a:t>99.9967%</a:t>
                      </a:r>
                    </a:p>
                  </a:txBody>
                  <a:tcPr marL="97131" marR="97131" marT="48566" marB="48566">
                    <a:solidFill>
                      <a:srgbClr val="00B050"/>
                    </a:solidFill>
                  </a:tcPr>
                </a:tc>
                <a:tc>
                  <a:txBody>
                    <a:bodyPr/>
                    <a:lstStyle/>
                    <a:p>
                      <a:pPr lvl="0" algn="ctr">
                        <a:buNone/>
                      </a:pPr>
                      <a:r>
                        <a:rPr lang="en-US" sz="1900" dirty="0"/>
                        <a:t>0.0033%</a:t>
                      </a:r>
                    </a:p>
                  </a:txBody>
                  <a:tcPr marL="97131" marR="97131" marT="48566" marB="48566">
                    <a:solidFill>
                      <a:srgbClr val="00B050"/>
                    </a:solidFill>
                  </a:tcPr>
                </a:tc>
                <a:extLst>
                  <a:ext uri="{0D108BD9-81ED-4DB2-BD59-A6C34878D82A}">
                    <a16:rowId xmlns:a16="http://schemas.microsoft.com/office/drawing/2014/main" val="3899091054"/>
                  </a:ext>
                </a:extLst>
              </a:tr>
              <a:tr h="427378">
                <a:tc>
                  <a:txBody>
                    <a:bodyPr/>
                    <a:lstStyle/>
                    <a:p>
                      <a:pPr lvl="0" algn="ctr">
                        <a:buNone/>
                      </a:pPr>
                      <a:r>
                        <a:rPr lang="en-US" sz="1900" dirty="0"/>
                        <a:t>Four of a kind</a:t>
                      </a:r>
                    </a:p>
                  </a:txBody>
                  <a:tcPr marL="97131" marR="97131" marT="48566" marB="48566">
                    <a:solidFill>
                      <a:srgbClr val="00B050"/>
                    </a:solidFill>
                  </a:tcPr>
                </a:tc>
                <a:tc>
                  <a:txBody>
                    <a:bodyPr/>
                    <a:lstStyle/>
                    <a:p>
                      <a:pPr lvl="0" algn="ctr">
                        <a:buNone/>
                      </a:pPr>
                      <a:r>
                        <a:rPr lang="en-US" sz="1900" dirty="0"/>
                        <a:t>99.9906%</a:t>
                      </a:r>
                    </a:p>
                  </a:txBody>
                  <a:tcPr marL="97131" marR="97131" marT="48566" marB="48566">
                    <a:solidFill>
                      <a:srgbClr val="00B050"/>
                    </a:solidFill>
                  </a:tcPr>
                </a:tc>
                <a:tc>
                  <a:txBody>
                    <a:bodyPr/>
                    <a:lstStyle/>
                    <a:p>
                      <a:pPr lvl="0" algn="ctr">
                        <a:buNone/>
                      </a:pPr>
                      <a:r>
                        <a:rPr lang="en-US" sz="1900" dirty="0"/>
                        <a:t>0.0094%</a:t>
                      </a:r>
                    </a:p>
                  </a:txBody>
                  <a:tcPr marL="97131" marR="97131" marT="48566" marB="48566">
                    <a:solidFill>
                      <a:srgbClr val="00B050"/>
                    </a:solidFill>
                  </a:tcPr>
                </a:tc>
                <a:extLst>
                  <a:ext uri="{0D108BD9-81ED-4DB2-BD59-A6C34878D82A}">
                    <a16:rowId xmlns:a16="http://schemas.microsoft.com/office/drawing/2014/main" val="1343849428"/>
                  </a:ext>
                </a:extLst>
              </a:tr>
              <a:tr h="427378">
                <a:tc>
                  <a:txBody>
                    <a:bodyPr/>
                    <a:lstStyle/>
                    <a:p>
                      <a:pPr lvl="0" algn="ctr">
                        <a:buNone/>
                      </a:pPr>
                      <a:r>
                        <a:rPr lang="en-US" sz="1900" dirty="0"/>
                        <a:t>Full house</a:t>
                      </a:r>
                    </a:p>
                  </a:txBody>
                  <a:tcPr marL="97131" marR="97131" marT="48566" marB="48566">
                    <a:solidFill>
                      <a:srgbClr val="00B050"/>
                    </a:solidFill>
                  </a:tcPr>
                </a:tc>
                <a:tc>
                  <a:txBody>
                    <a:bodyPr/>
                    <a:lstStyle/>
                    <a:p>
                      <a:pPr lvl="0" algn="ctr">
                        <a:buNone/>
                      </a:pPr>
                      <a:r>
                        <a:rPr lang="en-US" sz="1900" dirty="0"/>
                        <a:t>99.6494%</a:t>
                      </a:r>
                    </a:p>
                  </a:txBody>
                  <a:tcPr marL="97131" marR="97131" marT="48566" marB="48566">
                    <a:solidFill>
                      <a:srgbClr val="00B050"/>
                    </a:solidFill>
                  </a:tcPr>
                </a:tc>
                <a:tc>
                  <a:txBody>
                    <a:bodyPr/>
                    <a:lstStyle/>
                    <a:p>
                      <a:pPr lvl="0" algn="ctr">
                        <a:buNone/>
                      </a:pPr>
                      <a:r>
                        <a:rPr lang="en-US" sz="1900" dirty="0"/>
                        <a:t>0.3506%</a:t>
                      </a:r>
                    </a:p>
                  </a:txBody>
                  <a:tcPr marL="97131" marR="97131" marT="48566" marB="48566">
                    <a:solidFill>
                      <a:srgbClr val="00B050"/>
                    </a:solidFill>
                  </a:tcPr>
                </a:tc>
                <a:extLst>
                  <a:ext uri="{0D108BD9-81ED-4DB2-BD59-A6C34878D82A}">
                    <a16:rowId xmlns:a16="http://schemas.microsoft.com/office/drawing/2014/main" val="1694890801"/>
                  </a:ext>
                </a:extLst>
              </a:tr>
              <a:tr h="427378">
                <a:tc>
                  <a:txBody>
                    <a:bodyPr/>
                    <a:lstStyle/>
                    <a:p>
                      <a:pPr lvl="0" algn="ctr">
                        <a:buNone/>
                      </a:pPr>
                      <a:r>
                        <a:rPr lang="en-US" sz="1900" dirty="0"/>
                        <a:t>Flush</a:t>
                      </a:r>
                    </a:p>
                  </a:txBody>
                  <a:tcPr marL="97131" marR="97131" marT="48566" marB="48566">
                    <a:solidFill>
                      <a:srgbClr val="00B050"/>
                    </a:solidFill>
                  </a:tcPr>
                </a:tc>
                <a:tc>
                  <a:txBody>
                    <a:bodyPr/>
                    <a:lstStyle/>
                    <a:p>
                      <a:pPr lvl="0" algn="ctr">
                        <a:buNone/>
                      </a:pPr>
                      <a:r>
                        <a:rPr lang="en-US" sz="1900" dirty="0"/>
                        <a:t>99.1474%</a:t>
                      </a:r>
                    </a:p>
                  </a:txBody>
                  <a:tcPr marL="97131" marR="97131" marT="48566" marB="48566">
                    <a:solidFill>
                      <a:srgbClr val="00B050"/>
                    </a:solidFill>
                  </a:tcPr>
                </a:tc>
                <a:tc>
                  <a:txBody>
                    <a:bodyPr/>
                    <a:lstStyle/>
                    <a:p>
                      <a:pPr lvl="0" algn="ctr">
                        <a:buNone/>
                      </a:pPr>
                      <a:r>
                        <a:rPr lang="en-US" sz="1900" dirty="0"/>
                        <a:t>0.8526%</a:t>
                      </a:r>
                    </a:p>
                  </a:txBody>
                  <a:tcPr marL="97131" marR="97131" marT="48566" marB="48566">
                    <a:solidFill>
                      <a:srgbClr val="00B050"/>
                    </a:solidFill>
                  </a:tcPr>
                </a:tc>
                <a:extLst>
                  <a:ext uri="{0D108BD9-81ED-4DB2-BD59-A6C34878D82A}">
                    <a16:rowId xmlns:a16="http://schemas.microsoft.com/office/drawing/2014/main" val="2175120390"/>
                  </a:ext>
                </a:extLst>
              </a:tr>
              <a:tr h="427378">
                <a:tc>
                  <a:txBody>
                    <a:bodyPr/>
                    <a:lstStyle/>
                    <a:p>
                      <a:pPr lvl="0" algn="ctr">
                        <a:buNone/>
                      </a:pPr>
                      <a:r>
                        <a:rPr lang="en-US" sz="1900" dirty="0"/>
                        <a:t>Straight</a:t>
                      </a:r>
                    </a:p>
                  </a:txBody>
                  <a:tcPr marL="97131" marR="97131" marT="48566" marB="48566">
                    <a:solidFill>
                      <a:srgbClr val="00B050"/>
                    </a:solidFill>
                  </a:tcPr>
                </a:tc>
                <a:tc>
                  <a:txBody>
                    <a:bodyPr/>
                    <a:lstStyle/>
                    <a:p>
                      <a:pPr lvl="0" algn="ctr">
                        <a:buNone/>
                      </a:pPr>
                      <a:r>
                        <a:rPr lang="en-US" sz="1900" dirty="0"/>
                        <a:t>98.3591%</a:t>
                      </a:r>
                    </a:p>
                  </a:txBody>
                  <a:tcPr marL="97131" marR="97131" marT="48566" marB="48566">
                    <a:solidFill>
                      <a:srgbClr val="00B050"/>
                    </a:solidFill>
                  </a:tcPr>
                </a:tc>
                <a:tc>
                  <a:txBody>
                    <a:bodyPr/>
                    <a:lstStyle/>
                    <a:p>
                      <a:pPr lvl="0" algn="ctr">
                        <a:buNone/>
                      </a:pPr>
                      <a:r>
                        <a:rPr lang="en-US" sz="1900" dirty="0"/>
                        <a:t>1.6409%</a:t>
                      </a:r>
                    </a:p>
                  </a:txBody>
                  <a:tcPr marL="97131" marR="97131" marT="48566" marB="48566">
                    <a:solidFill>
                      <a:srgbClr val="00B050"/>
                    </a:solidFill>
                  </a:tcPr>
                </a:tc>
                <a:extLst>
                  <a:ext uri="{0D108BD9-81ED-4DB2-BD59-A6C34878D82A}">
                    <a16:rowId xmlns:a16="http://schemas.microsoft.com/office/drawing/2014/main" val="1986803813"/>
                  </a:ext>
                </a:extLst>
              </a:tr>
              <a:tr h="427378">
                <a:tc>
                  <a:txBody>
                    <a:bodyPr/>
                    <a:lstStyle/>
                    <a:p>
                      <a:pPr lvl="0" algn="ctr">
                        <a:buNone/>
                      </a:pPr>
                      <a:r>
                        <a:rPr lang="en-US" sz="1900" dirty="0"/>
                        <a:t>Three of a kind</a:t>
                      </a:r>
                    </a:p>
                  </a:txBody>
                  <a:tcPr marL="97131" marR="97131" marT="48566" marB="48566">
                    <a:solidFill>
                      <a:srgbClr val="00B050"/>
                    </a:solidFill>
                  </a:tcPr>
                </a:tc>
                <a:tc>
                  <a:txBody>
                    <a:bodyPr/>
                    <a:lstStyle/>
                    <a:p>
                      <a:pPr lvl="0" algn="ctr">
                        <a:buNone/>
                      </a:pPr>
                      <a:r>
                        <a:rPr lang="en-US" sz="1900" dirty="0"/>
                        <a:t>94.4509%</a:t>
                      </a:r>
                    </a:p>
                  </a:txBody>
                  <a:tcPr marL="97131" marR="97131" marT="48566" marB="48566">
                    <a:solidFill>
                      <a:srgbClr val="00B050"/>
                    </a:solidFill>
                  </a:tcPr>
                </a:tc>
                <a:tc>
                  <a:txBody>
                    <a:bodyPr/>
                    <a:lstStyle/>
                    <a:p>
                      <a:pPr lvl="0" algn="ctr">
                        <a:buNone/>
                      </a:pPr>
                      <a:r>
                        <a:rPr lang="en-US" sz="1900" dirty="0"/>
                        <a:t>5.5491%</a:t>
                      </a:r>
                    </a:p>
                  </a:txBody>
                  <a:tcPr marL="97131" marR="97131" marT="48566" marB="48566">
                    <a:solidFill>
                      <a:srgbClr val="00B050"/>
                    </a:solidFill>
                  </a:tcPr>
                </a:tc>
                <a:extLst>
                  <a:ext uri="{0D108BD9-81ED-4DB2-BD59-A6C34878D82A}">
                    <a16:rowId xmlns:a16="http://schemas.microsoft.com/office/drawing/2014/main" val="3524101638"/>
                  </a:ext>
                </a:extLst>
              </a:tr>
              <a:tr h="427378">
                <a:tc>
                  <a:txBody>
                    <a:bodyPr/>
                    <a:lstStyle/>
                    <a:p>
                      <a:pPr lvl="0" algn="ctr">
                        <a:buNone/>
                      </a:pPr>
                      <a:r>
                        <a:rPr lang="en-US" sz="1900" dirty="0"/>
                        <a:t>Two pair</a:t>
                      </a:r>
                    </a:p>
                  </a:txBody>
                  <a:tcPr marL="97131" marR="97131" marT="48566" marB="48566">
                    <a:solidFill>
                      <a:srgbClr val="00B050"/>
                    </a:solidFill>
                  </a:tcPr>
                </a:tc>
                <a:tc>
                  <a:txBody>
                    <a:bodyPr/>
                    <a:lstStyle/>
                    <a:p>
                      <a:pPr lvl="0" algn="ctr">
                        <a:buNone/>
                      </a:pPr>
                      <a:r>
                        <a:rPr lang="en-US" sz="1900" dirty="0"/>
                        <a:t>85.8729%</a:t>
                      </a:r>
                    </a:p>
                  </a:txBody>
                  <a:tcPr marL="97131" marR="97131" marT="48566" marB="48566">
                    <a:solidFill>
                      <a:srgbClr val="00B050"/>
                    </a:solidFill>
                  </a:tcPr>
                </a:tc>
                <a:tc>
                  <a:txBody>
                    <a:bodyPr/>
                    <a:lstStyle/>
                    <a:p>
                      <a:pPr lvl="0" algn="ctr">
                        <a:buNone/>
                      </a:pPr>
                      <a:r>
                        <a:rPr lang="en-US" sz="1900" dirty="0"/>
                        <a:t>14.1271%</a:t>
                      </a:r>
                    </a:p>
                  </a:txBody>
                  <a:tcPr marL="97131" marR="97131" marT="48566" marB="48566">
                    <a:solidFill>
                      <a:srgbClr val="00B050"/>
                    </a:solidFill>
                  </a:tcPr>
                </a:tc>
                <a:extLst>
                  <a:ext uri="{0D108BD9-81ED-4DB2-BD59-A6C34878D82A}">
                    <a16:rowId xmlns:a16="http://schemas.microsoft.com/office/drawing/2014/main" val="2609304895"/>
                  </a:ext>
                </a:extLst>
              </a:tr>
              <a:tr h="427378">
                <a:tc>
                  <a:txBody>
                    <a:bodyPr/>
                    <a:lstStyle/>
                    <a:p>
                      <a:pPr lvl="0" algn="ctr">
                        <a:buNone/>
                      </a:pPr>
                      <a:r>
                        <a:rPr lang="en-US" sz="1900" dirty="0"/>
                        <a:t>One pair</a:t>
                      </a:r>
                    </a:p>
                  </a:txBody>
                  <a:tcPr marL="97131" marR="97131" marT="48566" marB="48566">
                    <a:solidFill>
                      <a:srgbClr val="FF0000"/>
                    </a:solidFill>
                  </a:tcPr>
                </a:tc>
                <a:tc>
                  <a:txBody>
                    <a:bodyPr/>
                    <a:lstStyle/>
                    <a:p>
                      <a:pPr lvl="0" algn="ctr">
                        <a:buNone/>
                      </a:pPr>
                      <a:r>
                        <a:rPr lang="en-US" sz="1900" dirty="0"/>
                        <a:t>26.2267%</a:t>
                      </a:r>
                    </a:p>
                  </a:txBody>
                  <a:tcPr marL="97131" marR="97131" marT="48566" marB="48566">
                    <a:solidFill>
                      <a:srgbClr val="FF0000"/>
                    </a:solidFill>
                  </a:tcPr>
                </a:tc>
                <a:tc>
                  <a:txBody>
                    <a:bodyPr/>
                    <a:lstStyle/>
                    <a:p>
                      <a:pPr lvl="0" algn="ctr">
                        <a:buNone/>
                      </a:pPr>
                      <a:r>
                        <a:rPr lang="en-US" sz="1900" dirty="0"/>
                        <a:t>73.7733%</a:t>
                      </a:r>
                    </a:p>
                  </a:txBody>
                  <a:tcPr marL="97131" marR="97131" marT="48566" marB="48566">
                    <a:solidFill>
                      <a:srgbClr val="FF0000"/>
                    </a:solidFill>
                  </a:tcPr>
                </a:tc>
                <a:extLst>
                  <a:ext uri="{0D108BD9-81ED-4DB2-BD59-A6C34878D82A}">
                    <a16:rowId xmlns:a16="http://schemas.microsoft.com/office/drawing/2014/main" val="2445475312"/>
                  </a:ext>
                </a:extLst>
              </a:tr>
              <a:tr h="427378">
                <a:tc>
                  <a:txBody>
                    <a:bodyPr/>
                    <a:lstStyle/>
                    <a:p>
                      <a:pPr lvl="0" algn="ctr">
                        <a:buNone/>
                      </a:pPr>
                      <a:r>
                        <a:rPr lang="en-US" sz="1900" dirty="0"/>
                        <a:t>No pair</a:t>
                      </a:r>
                    </a:p>
                  </a:txBody>
                  <a:tcPr marL="97131" marR="97131" marT="48566" marB="48566">
                    <a:solidFill>
                      <a:srgbClr val="FF0000"/>
                    </a:solidFill>
                  </a:tcPr>
                </a:tc>
                <a:tc>
                  <a:txBody>
                    <a:bodyPr/>
                    <a:lstStyle/>
                    <a:p>
                      <a:pPr lvl="0" algn="ctr">
                        <a:buNone/>
                      </a:pPr>
                      <a:r>
                        <a:rPr lang="en-US" sz="1900" dirty="0"/>
                        <a:t>1.6070%</a:t>
                      </a:r>
                    </a:p>
                  </a:txBody>
                  <a:tcPr marL="97131" marR="97131" marT="48566" marB="48566">
                    <a:solidFill>
                      <a:srgbClr val="FF0000"/>
                    </a:solidFill>
                  </a:tcPr>
                </a:tc>
                <a:tc>
                  <a:txBody>
                    <a:bodyPr/>
                    <a:lstStyle/>
                    <a:p>
                      <a:pPr lvl="0" algn="ctr">
                        <a:buNone/>
                      </a:pPr>
                      <a:r>
                        <a:rPr lang="en-US" sz="1900" dirty="0"/>
                        <a:t>98.3930%</a:t>
                      </a:r>
                    </a:p>
                  </a:txBody>
                  <a:tcPr marL="97131" marR="97131" marT="48566" marB="48566">
                    <a:solidFill>
                      <a:srgbClr val="FF0000"/>
                    </a:solidFill>
                  </a:tcPr>
                </a:tc>
                <a:extLst>
                  <a:ext uri="{0D108BD9-81ED-4DB2-BD59-A6C34878D82A}">
                    <a16:rowId xmlns:a16="http://schemas.microsoft.com/office/drawing/2014/main" val="3207614067"/>
                  </a:ext>
                </a:extLst>
              </a:tr>
            </a:tbl>
          </a:graphicData>
        </a:graphic>
      </p:graphicFrame>
    </p:spTree>
    <p:extLst>
      <p:ext uri="{BB962C8B-B14F-4D97-AF65-F5344CB8AC3E}">
        <p14:creationId xmlns:p14="http://schemas.microsoft.com/office/powerpoint/2010/main" val="4135071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9DCE-C776-5AA4-36A1-0F10BE496E04}"/>
              </a:ext>
            </a:extLst>
          </p:cNvPr>
          <p:cNvSpPr>
            <a:spLocks noGrp="1"/>
          </p:cNvSpPr>
          <p:nvPr>
            <p:ph type="title"/>
          </p:nvPr>
        </p:nvSpPr>
        <p:spPr/>
        <p:txBody>
          <a:bodyPr>
            <a:normAutofit fontScale="90000"/>
          </a:bodyPr>
          <a:lstStyle/>
          <a:p>
            <a:r>
              <a:rPr lang="en-US"/>
              <a:t>Optimal Betting Strategy (multiple opponents)</a:t>
            </a:r>
          </a:p>
        </p:txBody>
      </p:sp>
      <p:sp>
        <p:nvSpPr>
          <p:cNvPr id="3" name="Content Placeholder 2">
            <a:extLst>
              <a:ext uri="{FF2B5EF4-FFF2-40B4-BE49-F238E27FC236}">
                <a16:creationId xmlns:a16="http://schemas.microsoft.com/office/drawing/2014/main" id="{B6166ACA-90EC-139C-8807-B2AF1DA0CD27}"/>
              </a:ext>
            </a:extLst>
          </p:cNvPr>
          <p:cNvSpPr>
            <a:spLocks noGrp="1"/>
          </p:cNvSpPr>
          <p:nvPr>
            <p:ph idx="1"/>
          </p:nvPr>
        </p:nvSpPr>
        <p:spPr/>
        <p:txBody>
          <a:bodyPr/>
          <a:lstStyle/>
          <a:p>
            <a:r>
              <a:rPr lang="en-US" dirty="0"/>
              <a:t>If the odds of your hand winning against all </a:t>
            </a:r>
            <a:r>
              <a:rPr lang="en-US" i="1" dirty="0"/>
              <a:t>k</a:t>
            </a:r>
            <a:r>
              <a:rPr lang="en-US" dirty="0"/>
              <a:t> opponents is greater than or equal 50%, then you should probably raise.</a:t>
            </a:r>
          </a:p>
          <a:p>
            <a:pPr>
              <a:buSzPct val="114999"/>
            </a:pPr>
            <a:r>
              <a:rPr lang="en-US" dirty="0"/>
              <a:t>If the odds of your hand winning is less than 50%, then you should probably fold.</a:t>
            </a:r>
          </a:p>
          <a:p>
            <a:pPr>
              <a:buSzPct val="114999"/>
            </a:pPr>
            <a:r>
              <a:rPr lang="en-US" dirty="0"/>
              <a:t>When going against two or three opponents, you should raise only if you have a two pair hand or greater.</a:t>
            </a:r>
          </a:p>
        </p:txBody>
      </p:sp>
    </p:spTree>
    <p:extLst>
      <p:ext uri="{BB962C8B-B14F-4D97-AF65-F5344CB8AC3E}">
        <p14:creationId xmlns:p14="http://schemas.microsoft.com/office/powerpoint/2010/main" val="2312715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7411F-53FA-35F4-3551-3BAAF05B9568}"/>
              </a:ext>
            </a:extLst>
          </p:cNvPr>
          <p:cNvSpPr>
            <a:spLocks noGrp="1"/>
          </p:cNvSpPr>
          <p:nvPr>
            <p:ph type="title"/>
          </p:nvPr>
        </p:nvSpPr>
        <p:spPr/>
        <p:txBody>
          <a:bodyPr/>
          <a:lstStyle/>
          <a:p>
            <a:r>
              <a:rPr lang="en-US"/>
              <a:t>What are the general odds of winning?</a:t>
            </a:r>
          </a:p>
        </p:txBody>
      </p:sp>
      <p:sp>
        <p:nvSpPr>
          <p:cNvPr id="3" name="Content Placeholder 2">
            <a:extLst>
              <a:ext uri="{FF2B5EF4-FFF2-40B4-BE49-F238E27FC236}">
                <a16:creationId xmlns:a16="http://schemas.microsoft.com/office/drawing/2014/main" id="{58770464-36A8-938E-DCB2-D1F31D61D4CF}"/>
              </a:ext>
            </a:extLst>
          </p:cNvPr>
          <p:cNvSpPr>
            <a:spLocks noGrp="1"/>
          </p:cNvSpPr>
          <p:nvPr>
            <p:ph idx="1"/>
          </p:nvPr>
        </p:nvSpPr>
        <p:spPr/>
        <p:txBody>
          <a:bodyPr/>
          <a:lstStyle/>
          <a:p>
            <a:r>
              <a:rPr lang="en-US"/>
              <a:t>Suppose that you want to know the general odds of you winning any given poker game against </a:t>
            </a:r>
            <a:r>
              <a:rPr lang="en-US" i="1"/>
              <a:t>k</a:t>
            </a:r>
            <a:r>
              <a:rPr lang="en-US"/>
              <a:t> opponents?</a:t>
            </a:r>
          </a:p>
          <a:p>
            <a:pPr>
              <a:buSzPct val="114999"/>
            </a:pPr>
            <a:r>
              <a:rPr lang="en-US"/>
              <a:t>To find these odds, we can start by multiplying the odds of getting a certain hand by the odds of wining with that hand to find the odds to find the probability of getting and then winning with a certain hand.</a:t>
            </a:r>
          </a:p>
          <a:p>
            <a:pPr>
              <a:buSzPct val="114999"/>
            </a:pPr>
            <a:r>
              <a:rPr lang="en-US"/>
              <a:t>If we calculate the compound probability for each hand type using the formula above, then sum all of the compound probabilities, we can find the general odds of winning any given poker game.</a:t>
            </a:r>
          </a:p>
        </p:txBody>
      </p:sp>
    </p:spTree>
    <p:extLst>
      <p:ext uri="{BB962C8B-B14F-4D97-AF65-F5344CB8AC3E}">
        <p14:creationId xmlns:p14="http://schemas.microsoft.com/office/powerpoint/2010/main" val="595589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chemeClr val="accent1"/>
            </a:solidFill>
            <a:miter lim="800000"/>
          </a:ln>
        </p:spPr>
        <p:style>
          <a:lnRef idx="1">
            <a:schemeClr val="accent1"/>
          </a:lnRef>
          <a:fillRef idx="3">
            <a:schemeClr val="accent1"/>
          </a:fillRef>
          <a:effectRef idx="2">
            <a:schemeClr val="accent1"/>
          </a:effectRef>
          <a:fontRef idx="minor">
            <a:schemeClr val="lt1"/>
          </a:fontRef>
        </p:style>
      </p:sp>
      <p:graphicFrame>
        <p:nvGraphicFramePr>
          <p:cNvPr id="2" name="Table 1">
            <a:extLst>
              <a:ext uri="{FF2B5EF4-FFF2-40B4-BE49-F238E27FC236}">
                <a16:creationId xmlns:a16="http://schemas.microsoft.com/office/drawing/2014/main" id="{C2786C14-F6EE-DE91-51DF-CB27F10F14DF}"/>
              </a:ext>
            </a:extLst>
          </p:cNvPr>
          <p:cNvGraphicFramePr>
            <a:graphicFrameLocks noGrp="1"/>
          </p:cNvGraphicFramePr>
          <p:nvPr>
            <p:extLst>
              <p:ext uri="{D42A27DB-BD31-4B8C-83A1-F6EECF244321}">
                <p14:modId xmlns:p14="http://schemas.microsoft.com/office/powerpoint/2010/main" val="109718732"/>
              </p:ext>
            </p:extLst>
          </p:nvPr>
        </p:nvGraphicFramePr>
        <p:xfrm>
          <a:off x="1089050" y="666795"/>
          <a:ext cx="10013905" cy="5524419"/>
        </p:xfrm>
        <a:graphic>
          <a:graphicData uri="http://schemas.openxmlformats.org/drawingml/2006/table">
            <a:tbl>
              <a:tblPr firstRow="1" bandRow="1">
                <a:tableStyleId>{69012ECD-51FC-41F1-AA8D-1B2483CD663E}</a:tableStyleId>
              </a:tblPr>
              <a:tblGrid>
                <a:gridCol w="2002781">
                  <a:extLst>
                    <a:ext uri="{9D8B030D-6E8A-4147-A177-3AD203B41FA5}">
                      <a16:colId xmlns:a16="http://schemas.microsoft.com/office/drawing/2014/main" val="3721496617"/>
                    </a:ext>
                  </a:extLst>
                </a:gridCol>
                <a:gridCol w="2002781">
                  <a:extLst>
                    <a:ext uri="{9D8B030D-6E8A-4147-A177-3AD203B41FA5}">
                      <a16:colId xmlns:a16="http://schemas.microsoft.com/office/drawing/2014/main" val="1265862257"/>
                    </a:ext>
                  </a:extLst>
                </a:gridCol>
                <a:gridCol w="2002781">
                  <a:extLst>
                    <a:ext uri="{9D8B030D-6E8A-4147-A177-3AD203B41FA5}">
                      <a16:colId xmlns:a16="http://schemas.microsoft.com/office/drawing/2014/main" val="1868658609"/>
                    </a:ext>
                  </a:extLst>
                </a:gridCol>
                <a:gridCol w="2002781">
                  <a:extLst>
                    <a:ext uri="{9D8B030D-6E8A-4147-A177-3AD203B41FA5}">
                      <a16:colId xmlns:a16="http://schemas.microsoft.com/office/drawing/2014/main" val="3261594288"/>
                    </a:ext>
                  </a:extLst>
                </a:gridCol>
                <a:gridCol w="2002781">
                  <a:extLst>
                    <a:ext uri="{9D8B030D-6E8A-4147-A177-3AD203B41FA5}">
                      <a16:colId xmlns:a16="http://schemas.microsoft.com/office/drawing/2014/main" val="1861057537"/>
                    </a:ext>
                  </a:extLst>
                </a:gridCol>
              </a:tblGrid>
              <a:tr h="1142394">
                <a:tc>
                  <a:txBody>
                    <a:bodyPr/>
                    <a:lstStyle/>
                    <a:p>
                      <a:pPr algn="ctr"/>
                      <a:r>
                        <a:rPr lang="en-US" sz="1700" dirty="0"/>
                        <a:t>Hand Type</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Chance of Getting</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Chance of Getting * Chance of Winning against 1 opponent</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Chance of Getting * Chance of Winning against 2 opponents</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Chance of Getting * Chance of Winning against 3 opponents</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100452764"/>
                  </a:ext>
                </a:extLst>
              </a:tr>
              <a:tr h="375115">
                <a:tc>
                  <a:txBody>
                    <a:bodyPr/>
                    <a:lstStyle/>
                    <a:p>
                      <a:pPr algn="ctr"/>
                      <a:r>
                        <a:rPr lang="en-US" sz="1700" dirty="0"/>
                        <a:t>Royal flush</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0.00015%</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0.00015%</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0.00015%</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0.00015%</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126051762"/>
                  </a:ext>
                </a:extLst>
              </a:tr>
              <a:tr h="375115">
                <a:tc>
                  <a:txBody>
                    <a:bodyPr/>
                    <a:lstStyle/>
                    <a:p>
                      <a:pPr algn="ctr"/>
                      <a:r>
                        <a:rPr lang="en-US" sz="1700" dirty="0"/>
                        <a:t>Straight flush</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0.0014%</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~0.0014%</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~0.0014%</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~0.0014%</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165745295"/>
                  </a:ext>
                </a:extLst>
              </a:tr>
              <a:tr h="375115">
                <a:tc>
                  <a:txBody>
                    <a:bodyPr/>
                    <a:lstStyle/>
                    <a:p>
                      <a:pPr algn="ctr"/>
                      <a:r>
                        <a:rPr lang="en-US" sz="1700" dirty="0"/>
                        <a:t>Four of a kind</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0.024%</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~0.024%</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~0.024%</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~0.024%</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60886489"/>
                  </a:ext>
                </a:extLst>
              </a:tr>
              <a:tr h="375115">
                <a:tc>
                  <a:txBody>
                    <a:bodyPr/>
                    <a:lstStyle/>
                    <a:p>
                      <a:pPr algn="ctr"/>
                      <a:r>
                        <a:rPr lang="en-US" sz="1700" dirty="0"/>
                        <a:t>Full house</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0.14%</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~0.14%</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~0.14%</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~0.14%</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1002231"/>
                  </a:ext>
                </a:extLst>
              </a:tr>
              <a:tr h="375115">
                <a:tc>
                  <a:txBody>
                    <a:bodyPr/>
                    <a:lstStyle/>
                    <a:p>
                      <a:pPr algn="ctr"/>
                      <a:r>
                        <a:rPr lang="en-US" sz="1700" dirty="0"/>
                        <a:t>Flush</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0.20%</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~0.20%</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~0.20%</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~0.20%</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760390520"/>
                  </a:ext>
                </a:extLst>
              </a:tr>
              <a:tr h="375115">
                <a:tc>
                  <a:txBody>
                    <a:bodyPr/>
                    <a:lstStyle/>
                    <a:p>
                      <a:pPr algn="ctr"/>
                      <a:r>
                        <a:rPr lang="en-US" sz="1700" dirty="0"/>
                        <a:t>Straight</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0.39%</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~0.39%</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~0.39%</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0.38%</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09180321"/>
                  </a:ext>
                </a:extLst>
              </a:tr>
              <a:tr h="375115">
                <a:tc>
                  <a:txBody>
                    <a:bodyPr/>
                    <a:lstStyle/>
                    <a:p>
                      <a:pPr algn="ctr"/>
                      <a:r>
                        <a:rPr lang="en-US" sz="1700" dirty="0"/>
                        <a:t>Three of a kind</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2.11%</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2.07%</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2.03%</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700" dirty="0"/>
                        <a:t>1.99%</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112311085"/>
                  </a:ext>
                </a:extLst>
              </a:tr>
              <a:tr h="375115">
                <a:tc>
                  <a:txBody>
                    <a:bodyPr/>
                    <a:lstStyle/>
                    <a:p>
                      <a:pPr lvl="0" algn="ctr">
                        <a:buNone/>
                      </a:pPr>
                      <a:r>
                        <a:rPr lang="en-US" sz="1700" dirty="0"/>
                        <a:t>Two pair</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700" dirty="0"/>
                        <a:t>4.75%</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700" dirty="0"/>
                        <a:t>4.51%</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700" dirty="0"/>
                        <a:t>4.29%</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700" dirty="0"/>
                        <a:t>4.08%</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30825764"/>
                  </a:ext>
                </a:extLst>
              </a:tr>
              <a:tr h="375115">
                <a:tc>
                  <a:txBody>
                    <a:bodyPr/>
                    <a:lstStyle/>
                    <a:p>
                      <a:pPr lvl="0" algn="ctr">
                        <a:buNone/>
                      </a:pPr>
                      <a:r>
                        <a:rPr lang="en-US" sz="1700" dirty="0"/>
                        <a:t>One pair</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700" dirty="0"/>
                        <a:t>42.26%</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700" dirty="0"/>
                        <a:t>27.05%</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700" dirty="0"/>
                        <a:t>17.32%</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700" dirty="0"/>
                        <a:t>11.08%</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1496019"/>
                  </a:ext>
                </a:extLst>
              </a:tr>
              <a:tr h="375115">
                <a:tc>
                  <a:txBody>
                    <a:bodyPr/>
                    <a:lstStyle/>
                    <a:p>
                      <a:pPr lvl="0" algn="ctr">
                        <a:buNone/>
                      </a:pPr>
                      <a:r>
                        <a:rPr lang="en-US" sz="1700" dirty="0"/>
                        <a:t>No pair</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700" dirty="0"/>
                        <a:t>50.12%</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700" dirty="0"/>
                        <a:t>12.65%</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700" dirty="0"/>
                        <a:t>3.19%</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700" dirty="0"/>
                        <a:t>0.81%</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002236184"/>
                  </a:ext>
                </a:extLst>
              </a:tr>
              <a:tr h="630875">
                <a:tc>
                  <a:txBody>
                    <a:bodyPr/>
                    <a:lstStyle/>
                    <a:p>
                      <a:pPr lvl="0" algn="ctr">
                        <a:buNone/>
                      </a:pPr>
                      <a:r>
                        <a:rPr lang="en-US" sz="1700" dirty="0"/>
                        <a:t>Total</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700" dirty="0"/>
                        <a:t>100%</a:t>
                      </a:r>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700" dirty="0"/>
                        <a:t>47.04%</a:t>
                      </a:r>
                      <a:endParaRPr lang="en-US" dirty="0"/>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700" dirty="0"/>
                        <a:t>27.59%</a:t>
                      </a:r>
                      <a:endParaRPr lang="en-US" dirty="0"/>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700" dirty="0"/>
                        <a:t>18.71%</a:t>
                      </a:r>
                      <a:endParaRPr lang="en-US" dirty="0"/>
                    </a:p>
                  </a:txBody>
                  <a:tcPr marL="85253" marR="85253" marT="42627" marB="42627">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663197234"/>
                  </a:ext>
                </a:extLst>
              </a:tr>
            </a:tbl>
          </a:graphicData>
        </a:graphic>
      </p:graphicFrame>
    </p:spTree>
    <p:extLst>
      <p:ext uri="{BB962C8B-B14F-4D97-AF65-F5344CB8AC3E}">
        <p14:creationId xmlns:p14="http://schemas.microsoft.com/office/powerpoint/2010/main" val="1694608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ED2EC-090A-A9DE-6127-7116460E6BF1}"/>
              </a:ext>
            </a:extLst>
          </p:cNvPr>
          <p:cNvSpPr>
            <a:spLocks noGrp="1"/>
          </p:cNvSpPr>
          <p:nvPr>
            <p:ph type="title"/>
          </p:nvPr>
        </p:nvSpPr>
        <p:spPr/>
        <p:txBody>
          <a:bodyPr>
            <a:normAutofit fontScale="90000"/>
          </a:bodyPr>
          <a:lstStyle/>
          <a:p>
            <a:r>
              <a:rPr lang="en-US" dirty="0"/>
              <a:t>Can Poker be profitable over many games? </a:t>
            </a:r>
            <a:br>
              <a:rPr lang="en-US" dirty="0"/>
            </a:br>
            <a:r>
              <a:rPr lang="en-US" dirty="0"/>
              <a:t>Part 1</a:t>
            </a:r>
          </a:p>
        </p:txBody>
      </p:sp>
      <p:sp>
        <p:nvSpPr>
          <p:cNvPr id="3" name="Content Placeholder 2">
            <a:extLst>
              <a:ext uri="{FF2B5EF4-FFF2-40B4-BE49-F238E27FC236}">
                <a16:creationId xmlns:a16="http://schemas.microsoft.com/office/drawing/2014/main" id="{2CE83A5A-3481-5C6B-F4DC-A19AA098FE7E}"/>
              </a:ext>
            </a:extLst>
          </p:cNvPr>
          <p:cNvSpPr>
            <a:spLocks noGrp="1"/>
          </p:cNvSpPr>
          <p:nvPr>
            <p:ph idx="1"/>
          </p:nvPr>
        </p:nvSpPr>
        <p:spPr/>
        <p:txBody>
          <a:bodyPr>
            <a:normAutofit fontScale="92500" lnSpcReduction="10000"/>
          </a:bodyPr>
          <a:lstStyle/>
          <a:p>
            <a:r>
              <a:rPr lang="en-US" dirty="0"/>
              <a:t>Now that we know the general odds of winning a poker game against 1, 2, or 3 opponents, we can calculate the odds of winning exactly y out of x given games using a PMF. </a:t>
            </a:r>
            <a:endParaRPr lang="en-US"/>
          </a:p>
          <a:p>
            <a:pPr>
              <a:buSzPct val="114999"/>
            </a:pPr>
            <a:r>
              <a:rPr lang="en-US" dirty="0"/>
              <a:t>By summing the probabilities associated with winning a number of games (i.e., calculating a CMF), we can also find the probability of winning y or more games out of x given games. </a:t>
            </a:r>
          </a:p>
          <a:p>
            <a:pPr>
              <a:buSzPct val="114999"/>
            </a:pPr>
            <a:r>
              <a:rPr lang="en-US" dirty="0"/>
              <a:t>Question: Given that you know how many opponents you will play against ahead of time, can you figure out how many consecutive games you would need to play before the odds of winning at least one game exceed 50%?</a:t>
            </a:r>
          </a:p>
        </p:txBody>
      </p:sp>
    </p:spTree>
    <p:extLst>
      <p:ext uri="{BB962C8B-B14F-4D97-AF65-F5344CB8AC3E}">
        <p14:creationId xmlns:p14="http://schemas.microsoft.com/office/powerpoint/2010/main" val="3761140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E378E-6252-7306-A71F-191F7A280BD9}"/>
              </a:ext>
            </a:extLst>
          </p:cNvPr>
          <p:cNvSpPr>
            <a:spLocks noGrp="1"/>
          </p:cNvSpPr>
          <p:nvPr>
            <p:ph type="title"/>
          </p:nvPr>
        </p:nvSpPr>
        <p:spPr/>
        <p:txBody>
          <a:bodyPr>
            <a:normAutofit fontScale="90000"/>
          </a:bodyPr>
          <a:lstStyle/>
          <a:p>
            <a:r>
              <a:rPr lang="en-US" sz="4000" dirty="0"/>
              <a:t>Can Poker be profitable over many games? </a:t>
            </a:r>
            <a:br>
              <a:rPr lang="en-US" sz="4000" dirty="0"/>
            </a:br>
            <a:r>
              <a:rPr lang="en-US" sz="4000" dirty="0"/>
              <a:t>Part 2</a:t>
            </a:r>
            <a:endParaRPr lang="en-US" sz="4000"/>
          </a:p>
        </p:txBody>
      </p:sp>
      <p:sp>
        <p:nvSpPr>
          <p:cNvPr id="3" name="Content Placeholder 2">
            <a:extLst>
              <a:ext uri="{FF2B5EF4-FFF2-40B4-BE49-F238E27FC236}">
                <a16:creationId xmlns:a16="http://schemas.microsoft.com/office/drawing/2014/main" id="{BFEFABCD-7C33-4BC9-76FA-2D8296C49F69}"/>
              </a:ext>
            </a:extLst>
          </p:cNvPr>
          <p:cNvSpPr>
            <a:spLocks noGrp="1"/>
          </p:cNvSpPr>
          <p:nvPr>
            <p:ph idx="1"/>
          </p:nvPr>
        </p:nvSpPr>
        <p:spPr/>
        <p:txBody>
          <a:bodyPr/>
          <a:lstStyle/>
          <a:p>
            <a:r>
              <a:rPr lang="en-US" dirty="0"/>
              <a:t>For 1 opponent, if you play 2 consecutive games, you have a 71.95% chance of winning at least one game.</a:t>
            </a:r>
          </a:p>
          <a:p>
            <a:pPr>
              <a:buSzPct val="114999"/>
            </a:pPr>
            <a:r>
              <a:rPr lang="en-US" dirty="0"/>
              <a:t>For 2 opponents, if you play 3 consecutive games, you have a 62.03% chance of winning at least one game.</a:t>
            </a:r>
          </a:p>
          <a:p>
            <a:pPr>
              <a:buSzPct val="114999"/>
            </a:pPr>
            <a:r>
              <a:rPr lang="en-US" dirty="0"/>
              <a:t>For 3 opponents, if you play 4 consecutive games, you have a 56.33% chance of winning at least one game.</a:t>
            </a:r>
          </a:p>
        </p:txBody>
      </p:sp>
    </p:spTree>
    <p:extLst>
      <p:ext uri="{BB962C8B-B14F-4D97-AF65-F5344CB8AC3E}">
        <p14:creationId xmlns:p14="http://schemas.microsoft.com/office/powerpoint/2010/main" val="2795141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E256C-E4DC-FD8F-E39F-1FACD36E174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99F3BA2C-215A-9E58-4169-D45E3F87CA22}"/>
              </a:ext>
            </a:extLst>
          </p:cNvPr>
          <p:cNvSpPr>
            <a:spLocks noGrp="1"/>
          </p:cNvSpPr>
          <p:nvPr>
            <p:ph idx="1"/>
          </p:nvPr>
        </p:nvSpPr>
        <p:spPr/>
        <p:txBody>
          <a:bodyPr/>
          <a:lstStyle/>
          <a:p>
            <a:r>
              <a:rPr lang="en-US" dirty="0"/>
              <a:t>Overall, we can see that the less opponents your hand has to face-off against, the better your odds of winning are.</a:t>
            </a:r>
          </a:p>
          <a:p>
            <a:pPr>
              <a:buSzPct val="114999"/>
            </a:pPr>
            <a:r>
              <a:rPr lang="en-US" dirty="0"/>
              <a:t>To maximize your chances of winning, you should try bluffing that you have a good hand to convince your opponents to fold, regardless of the actual rank of your hand.</a:t>
            </a:r>
          </a:p>
          <a:p>
            <a:pPr>
              <a:buSzPct val="114999"/>
            </a:pPr>
            <a:r>
              <a:rPr lang="en-US" dirty="0"/>
              <a:t>That being said, everyone knows that "the house always wins", you should never gamble more money than you are willing to lose.</a:t>
            </a:r>
          </a:p>
        </p:txBody>
      </p:sp>
    </p:spTree>
    <p:extLst>
      <p:ext uri="{BB962C8B-B14F-4D97-AF65-F5344CB8AC3E}">
        <p14:creationId xmlns:p14="http://schemas.microsoft.com/office/powerpoint/2010/main" val="2237569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F4D9F-BD7F-98E1-8AB7-69304616131E}"/>
              </a:ext>
            </a:extLst>
          </p:cNvPr>
          <p:cNvSpPr>
            <a:spLocks noGrp="1"/>
          </p:cNvSpPr>
          <p:nvPr>
            <p:ph type="title"/>
          </p:nvPr>
        </p:nvSpPr>
        <p:spPr/>
        <p:txBody>
          <a:bodyPr/>
          <a:lstStyle/>
          <a:p>
            <a:r>
              <a:rPr lang="en-US"/>
              <a:t>Probability of Getting Each Poker Hand</a:t>
            </a:r>
          </a:p>
        </p:txBody>
      </p:sp>
      <p:sp>
        <p:nvSpPr>
          <p:cNvPr id="3" name="Content Placeholder 2">
            <a:extLst>
              <a:ext uri="{FF2B5EF4-FFF2-40B4-BE49-F238E27FC236}">
                <a16:creationId xmlns:a16="http://schemas.microsoft.com/office/drawing/2014/main" id="{21AC9C4C-E859-ADA6-7E7A-82617E8DE663}"/>
              </a:ext>
            </a:extLst>
          </p:cNvPr>
          <p:cNvSpPr>
            <a:spLocks noGrp="1"/>
          </p:cNvSpPr>
          <p:nvPr>
            <p:ph idx="1"/>
          </p:nvPr>
        </p:nvSpPr>
        <p:spPr/>
        <p:txBody>
          <a:bodyPr/>
          <a:lstStyle/>
          <a:p>
            <a:r>
              <a:rPr lang="en-US" dirty="0"/>
              <a:t>Every distinct 5-card hand is equally likely to be dealt, so to find the probability of getting each poker hand, we can count the number of possible 5-card hands that satisfy the conditions for a particular hand and divide that number by (52 choose 5) or 2,598,960, the total number of possible 5-card hands.</a:t>
            </a:r>
          </a:p>
        </p:txBody>
      </p:sp>
    </p:spTree>
    <p:extLst>
      <p:ext uri="{BB962C8B-B14F-4D97-AF65-F5344CB8AC3E}">
        <p14:creationId xmlns:p14="http://schemas.microsoft.com/office/powerpoint/2010/main" val="2054185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table of poker probabilities&#10;&#10;Description automatically generated">
            <a:extLst>
              <a:ext uri="{FF2B5EF4-FFF2-40B4-BE49-F238E27FC236}">
                <a16:creationId xmlns:a16="http://schemas.microsoft.com/office/drawing/2014/main" id="{DC467A3B-AB85-A2F3-A2A7-CC31F246C02F}"/>
              </a:ext>
            </a:extLst>
          </p:cNvPr>
          <p:cNvPicPr>
            <a:picLocks noChangeAspect="1"/>
          </p:cNvPicPr>
          <p:nvPr/>
        </p:nvPicPr>
        <p:blipFill rotWithShape="1">
          <a:blip r:embed="rId3"/>
          <a:srcRect t="4014" r="209"/>
          <a:stretch/>
        </p:blipFill>
        <p:spPr>
          <a:xfrm>
            <a:off x="835753" y="479056"/>
            <a:ext cx="10520643" cy="6071681"/>
          </a:xfrm>
          <a:prstGeom prst="rect">
            <a:avLst/>
          </a:prstGeom>
        </p:spPr>
      </p:pic>
      <p:sp>
        <p:nvSpPr>
          <p:cNvPr id="22" name="Rectangle 21">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22331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84EA0-04E9-BE14-ED8C-25AC35CA8673}"/>
              </a:ext>
            </a:extLst>
          </p:cNvPr>
          <p:cNvSpPr>
            <a:spLocks noGrp="1"/>
          </p:cNvSpPr>
          <p:nvPr>
            <p:ph type="title"/>
          </p:nvPr>
        </p:nvSpPr>
        <p:spPr/>
        <p:txBody>
          <a:bodyPr>
            <a:normAutofit fontScale="90000"/>
          </a:bodyPr>
          <a:lstStyle/>
          <a:p>
            <a:r>
              <a:rPr lang="en-US"/>
              <a:t>Probability of Getting a Better Poker hand than your opponent</a:t>
            </a:r>
          </a:p>
        </p:txBody>
      </p:sp>
      <p:sp>
        <p:nvSpPr>
          <p:cNvPr id="3" name="Content Placeholder 2">
            <a:extLst>
              <a:ext uri="{FF2B5EF4-FFF2-40B4-BE49-F238E27FC236}">
                <a16:creationId xmlns:a16="http://schemas.microsoft.com/office/drawing/2014/main" id="{80753C15-181C-0A9C-A27A-CE06ECF82470}"/>
              </a:ext>
            </a:extLst>
          </p:cNvPr>
          <p:cNvSpPr>
            <a:spLocks noGrp="1"/>
          </p:cNvSpPr>
          <p:nvPr>
            <p:ph idx="1"/>
          </p:nvPr>
        </p:nvSpPr>
        <p:spPr/>
        <p:txBody>
          <a:bodyPr>
            <a:normAutofit fontScale="92500" lnSpcReduction="20000"/>
          </a:bodyPr>
          <a:lstStyle/>
          <a:p>
            <a:r>
              <a:rPr lang="en-US"/>
              <a:t>Now that we know the probability of being dealt each poker hand from a standard deck, we have a more important question to ask. How likely is it that your poker hand is better than my opponent's hand?</a:t>
            </a:r>
          </a:p>
          <a:p>
            <a:pPr>
              <a:buSzPct val="114999"/>
            </a:pPr>
            <a:r>
              <a:rPr lang="en-US"/>
              <a:t>Given that we know what 5 cards we have, we also know what 5 cards our opponents cannot get. Our opponent is dealt 5 random cards out of 47 remaining cards, leading to (47 choose 5), or 1,533,939 possible distinct hands our opponent can be dealt.</a:t>
            </a:r>
          </a:p>
          <a:p>
            <a:pPr>
              <a:buSzPct val="114999"/>
            </a:pPr>
            <a:r>
              <a:rPr lang="en-US"/>
              <a:t>It would be extremely difficult, if not impossible for a human to examine all 2,598,960 5-card hands, so I have instead opted to examine a sample hand for each poker hand.</a:t>
            </a:r>
          </a:p>
        </p:txBody>
      </p:sp>
    </p:spTree>
    <p:extLst>
      <p:ext uri="{BB962C8B-B14F-4D97-AF65-F5344CB8AC3E}">
        <p14:creationId xmlns:p14="http://schemas.microsoft.com/office/powerpoint/2010/main" val="3112728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5EBD-6AF1-0C6F-7E06-1101307A6BE6}"/>
              </a:ext>
            </a:extLst>
          </p:cNvPr>
          <p:cNvSpPr>
            <a:spLocks noGrp="1"/>
          </p:cNvSpPr>
          <p:nvPr>
            <p:ph type="title"/>
          </p:nvPr>
        </p:nvSpPr>
        <p:spPr/>
        <p:txBody>
          <a:bodyPr/>
          <a:lstStyle/>
          <a:p>
            <a:r>
              <a:rPr lang="en-US"/>
              <a:t>Royal Flush</a:t>
            </a:r>
          </a:p>
        </p:txBody>
      </p:sp>
      <p:sp>
        <p:nvSpPr>
          <p:cNvPr id="3" name="Content Placeholder 2">
            <a:extLst>
              <a:ext uri="{FF2B5EF4-FFF2-40B4-BE49-F238E27FC236}">
                <a16:creationId xmlns:a16="http://schemas.microsoft.com/office/drawing/2014/main" id="{B66FFABA-4593-3C8D-BC0C-67431DF99367}"/>
              </a:ext>
            </a:extLst>
          </p:cNvPr>
          <p:cNvSpPr>
            <a:spLocks noGrp="1"/>
          </p:cNvSpPr>
          <p:nvPr>
            <p:ph idx="1"/>
          </p:nvPr>
        </p:nvSpPr>
        <p:spPr/>
        <p:txBody>
          <a:bodyPr/>
          <a:lstStyle/>
          <a:p>
            <a:r>
              <a:rPr lang="en-US" dirty="0"/>
              <a:t>Suppose that you have the hand </a:t>
            </a:r>
            <a:r>
              <a:rPr lang="en-US" b="1" dirty="0"/>
              <a:t>10h, </a:t>
            </a:r>
            <a:r>
              <a:rPr lang="en-US" b="1" dirty="0" err="1"/>
              <a:t>Jh</a:t>
            </a:r>
            <a:r>
              <a:rPr lang="en-US" b="1" dirty="0"/>
              <a:t>, </a:t>
            </a:r>
            <a:r>
              <a:rPr lang="en-US" b="1" dirty="0" err="1"/>
              <a:t>Qh</a:t>
            </a:r>
            <a:r>
              <a:rPr lang="en-US" b="1" dirty="0"/>
              <a:t>, Kh, Ah</a:t>
            </a:r>
            <a:r>
              <a:rPr lang="en-US" dirty="0"/>
              <a:t> </a:t>
            </a:r>
            <a:r>
              <a:rPr lang="en-US" dirty="0">
                <a:ea typeface="+mn-lt"/>
                <a:cs typeface="+mn-lt"/>
              </a:rPr>
              <a:t>(10 of hearts, jack of hearts, queen of hearts, king of hearts, and ace of hearts).</a:t>
            </a:r>
            <a:endParaRPr lang="en-US"/>
          </a:p>
          <a:p>
            <a:pPr>
              <a:buSzPct val="114999"/>
            </a:pPr>
            <a:r>
              <a:rPr lang="en-US" dirty="0"/>
              <a:t>Number of hands that can beat this royal flush hand: </a:t>
            </a:r>
            <a:r>
              <a:rPr lang="en-US" b="1" dirty="0"/>
              <a:t>0</a:t>
            </a:r>
            <a:r>
              <a:rPr lang="en-US" dirty="0"/>
              <a:t>, a royal flush is the best possible hand.</a:t>
            </a:r>
          </a:p>
          <a:p>
            <a:pPr>
              <a:buSzPct val="114999"/>
            </a:pPr>
            <a:r>
              <a:rPr lang="en-US" dirty="0"/>
              <a:t>Number of hands that tie with this hand (i.e., # of remaining royal flush hands): </a:t>
            </a:r>
            <a:r>
              <a:rPr lang="en-US" b="1" dirty="0"/>
              <a:t>3 royal flush hands</a:t>
            </a:r>
            <a:r>
              <a:rPr lang="en-US" dirty="0"/>
              <a:t>.</a:t>
            </a:r>
          </a:p>
        </p:txBody>
      </p:sp>
    </p:spTree>
    <p:extLst>
      <p:ext uri="{BB962C8B-B14F-4D97-AF65-F5344CB8AC3E}">
        <p14:creationId xmlns:p14="http://schemas.microsoft.com/office/powerpoint/2010/main" val="2095753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9314-86F0-3598-EC26-9552D5E6F685}"/>
              </a:ext>
            </a:extLst>
          </p:cNvPr>
          <p:cNvSpPr>
            <a:spLocks noGrp="1"/>
          </p:cNvSpPr>
          <p:nvPr>
            <p:ph type="title"/>
          </p:nvPr>
        </p:nvSpPr>
        <p:spPr/>
        <p:txBody>
          <a:bodyPr/>
          <a:lstStyle/>
          <a:p>
            <a:r>
              <a:rPr lang="en-US"/>
              <a:t>Straight Flush</a:t>
            </a:r>
          </a:p>
        </p:txBody>
      </p:sp>
      <p:sp>
        <p:nvSpPr>
          <p:cNvPr id="3" name="Content Placeholder 2">
            <a:extLst>
              <a:ext uri="{FF2B5EF4-FFF2-40B4-BE49-F238E27FC236}">
                <a16:creationId xmlns:a16="http://schemas.microsoft.com/office/drawing/2014/main" id="{BA5D51B4-0FF6-1D5B-0E7E-9CDC7219688A}"/>
              </a:ext>
            </a:extLst>
          </p:cNvPr>
          <p:cNvSpPr>
            <a:spLocks noGrp="1"/>
          </p:cNvSpPr>
          <p:nvPr>
            <p:ph idx="1"/>
          </p:nvPr>
        </p:nvSpPr>
        <p:spPr/>
        <p:txBody>
          <a:bodyPr/>
          <a:lstStyle/>
          <a:p>
            <a:r>
              <a:rPr lang="en-US" dirty="0"/>
              <a:t>Suppose that you have the hand </a:t>
            </a:r>
            <a:r>
              <a:rPr lang="en-US" b="1" dirty="0"/>
              <a:t>6c, 7c, 8c, 9c, 10c </a:t>
            </a:r>
            <a:r>
              <a:rPr lang="en-US" dirty="0"/>
              <a:t>(6 of clubs, 7 of clubs, 8 of clubs, 9 of clubs, and 10 of clubs).</a:t>
            </a:r>
          </a:p>
          <a:p>
            <a:pPr>
              <a:buSzPct val="114999"/>
            </a:pPr>
            <a:r>
              <a:rPr lang="en-US" dirty="0"/>
              <a:t>Number of hands that can beat this straight flush hand: 3 royal flush hands, </a:t>
            </a:r>
            <a:r>
              <a:rPr lang="en-US" b="1" dirty="0"/>
              <a:t>3 total</a:t>
            </a:r>
            <a:r>
              <a:rPr lang="en-US" dirty="0"/>
              <a:t>.</a:t>
            </a:r>
          </a:p>
          <a:p>
            <a:pPr>
              <a:buSzPct val="114999"/>
            </a:pPr>
            <a:r>
              <a:rPr lang="en-US" dirty="0"/>
              <a:t>Number of hands that tie with this hand (i.e., # of remaining straight flush hands): </a:t>
            </a:r>
            <a:r>
              <a:rPr lang="en-US" b="1" dirty="0"/>
              <a:t>28 straight flush hands</a:t>
            </a:r>
            <a:r>
              <a:rPr lang="en-US" dirty="0"/>
              <a:t>.</a:t>
            </a:r>
          </a:p>
        </p:txBody>
      </p:sp>
    </p:spTree>
    <p:extLst>
      <p:ext uri="{BB962C8B-B14F-4D97-AF65-F5344CB8AC3E}">
        <p14:creationId xmlns:p14="http://schemas.microsoft.com/office/powerpoint/2010/main" val="352594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059AC-4B1C-C3B2-E9BD-E448CC945E75}"/>
              </a:ext>
            </a:extLst>
          </p:cNvPr>
          <p:cNvSpPr>
            <a:spLocks noGrp="1"/>
          </p:cNvSpPr>
          <p:nvPr>
            <p:ph type="title"/>
          </p:nvPr>
        </p:nvSpPr>
        <p:spPr/>
        <p:txBody>
          <a:bodyPr/>
          <a:lstStyle/>
          <a:p>
            <a:r>
              <a:rPr lang="en-US"/>
              <a:t>Four of a Kind</a:t>
            </a:r>
          </a:p>
        </p:txBody>
      </p:sp>
      <p:sp>
        <p:nvSpPr>
          <p:cNvPr id="3" name="Content Placeholder 2">
            <a:extLst>
              <a:ext uri="{FF2B5EF4-FFF2-40B4-BE49-F238E27FC236}">
                <a16:creationId xmlns:a16="http://schemas.microsoft.com/office/drawing/2014/main" id="{6534C4CA-E4A5-9F8B-9EC0-BE809870E138}"/>
              </a:ext>
            </a:extLst>
          </p:cNvPr>
          <p:cNvSpPr>
            <a:spLocks noGrp="1"/>
          </p:cNvSpPr>
          <p:nvPr>
            <p:ph idx="1"/>
          </p:nvPr>
        </p:nvSpPr>
        <p:spPr/>
        <p:txBody>
          <a:bodyPr/>
          <a:lstStyle/>
          <a:p>
            <a:r>
              <a:rPr lang="en-US" dirty="0"/>
              <a:t>Suppose that you have the hand </a:t>
            </a:r>
            <a:r>
              <a:rPr lang="en-US" b="1" dirty="0"/>
              <a:t>5c, 5s, 5d, 5h, 2d</a:t>
            </a:r>
            <a:r>
              <a:rPr lang="en-US" dirty="0"/>
              <a:t> (5 of clubs, 5 of spades, 5 of diamonds, 5 of hearts, and 2 of diamonds).</a:t>
            </a:r>
          </a:p>
          <a:p>
            <a:pPr>
              <a:buSzPct val="114999"/>
            </a:pPr>
            <a:r>
              <a:rPr lang="en-US" dirty="0"/>
              <a:t>Number of hands that can beat this four of a kind hand: 4 royal flush hands, 20 straight flush hands, </a:t>
            </a:r>
            <a:r>
              <a:rPr lang="en-US" b="1" dirty="0"/>
              <a:t>24 total</a:t>
            </a:r>
            <a:r>
              <a:rPr lang="en-US" dirty="0"/>
              <a:t>.</a:t>
            </a:r>
          </a:p>
          <a:p>
            <a:pPr>
              <a:buSzPct val="114999"/>
            </a:pPr>
            <a:r>
              <a:rPr lang="en-US" dirty="0"/>
              <a:t>Number of hands that tie with this hand (i.e., # of remaining four of a kind hands): </a:t>
            </a:r>
            <a:r>
              <a:rPr lang="en-US" b="1" dirty="0"/>
              <a:t>473 four of a kind hands</a:t>
            </a:r>
            <a:r>
              <a:rPr lang="en-US" dirty="0"/>
              <a:t>.</a:t>
            </a:r>
          </a:p>
        </p:txBody>
      </p:sp>
    </p:spTree>
    <p:extLst>
      <p:ext uri="{BB962C8B-B14F-4D97-AF65-F5344CB8AC3E}">
        <p14:creationId xmlns:p14="http://schemas.microsoft.com/office/powerpoint/2010/main" val="2094122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4CD7-D7A2-8432-3C73-94B6FA5B3F82}"/>
              </a:ext>
            </a:extLst>
          </p:cNvPr>
          <p:cNvSpPr>
            <a:spLocks noGrp="1"/>
          </p:cNvSpPr>
          <p:nvPr>
            <p:ph type="title"/>
          </p:nvPr>
        </p:nvSpPr>
        <p:spPr/>
        <p:txBody>
          <a:bodyPr/>
          <a:lstStyle/>
          <a:p>
            <a:r>
              <a:rPr lang="en-US"/>
              <a:t>Full House</a:t>
            </a:r>
          </a:p>
        </p:txBody>
      </p:sp>
      <p:sp>
        <p:nvSpPr>
          <p:cNvPr id="3" name="Content Placeholder 2">
            <a:extLst>
              <a:ext uri="{FF2B5EF4-FFF2-40B4-BE49-F238E27FC236}">
                <a16:creationId xmlns:a16="http://schemas.microsoft.com/office/drawing/2014/main" id="{85488E61-26CC-1F15-99F5-A402D6C03CD0}"/>
              </a:ext>
            </a:extLst>
          </p:cNvPr>
          <p:cNvSpPr>
            <a:spLocks noGrp="1"/>
          </p:cNvSpPr>
          <p:nvPr>
            <p:ph idx="1"/>
          </p:nvPr>
        </p:nvSpPr>
        <p:spPr/>
        <p:txBody>
          <a:bodyPr/>
          <a:lstStyle/>
          <a:p>
            <a:r>
              <a:rPr lang="en-US" dirty="0"/>
              <a:t>Suppose that you have the hand </a:t>
            </a:r>
            <a:r>
              <a:rPr lang="en-US" b="1" dirty="0"/>
              <a:t>9c, 9d, 9h, 4h, 4s</a:t>
            </a:r>
            <a:r>
              <a:rPr lang="en-US" dirty="0"/>
              <a:t> (9 of clubs, 9 of diamonds, 9 of hearts, 4 of hearts, and 4 of spades).</a:t>
            </a:r>
          </a:p>
          <a:p>
            <a:pPr>
              <a:buSzPct val="114999"/>
            </a:pPr>
            <a:r>
              <a:rPr lang="en-US" dirty="0"/>
              <a:t>Number of hands that can beat this full house hand: 1 royal flush hand, 13 straight flush hands, 473 four of a kind hands, </a:t>
            </a:r>
            <a:r>
              <a:rPr lang="en-US" b="1" dirty="0"/>
              <a:t>487 total</a:t>
            </a:r>
            <a:r>
              <a:rPr lang="en-US" dirty="0"/>
              <a:t>.</a:t>
            </a:r>
          </a:p>
          <a:p>
            <a:pPr>
              <a:buSzPct val="114999"/>
            </a:pPr>
            <a:r>
              <a:rPr lang="en-US" dirty="0"/>
              <a:t>Number of hands that tie with this hand (i.e., # of remaining full house hands): </a:t>
            </a:r>
            <a:r>
              <a:rPr lang="en-US" b="1" dirty="0"/>
              <a:t>2,684 full house hands</a:t>
            </a:r>
            <a:r>
              <a:rPr lang="en-US" dirty="0"/>
              <a:t>.</a:t>
            </a:r>
          </a:p>
        </p:txBody>
      </p:sp>
    </p:spTree>
    <p:extLst>
      <p:ext uri="{BB962C8B-B14F-4D97-AF65-F5344CB8AC3E}">
        <p14:creationId xmlns:p14="http://schemas.microsoft.com/office/powerpoint/2010/main" val="40599105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27</Slides>
  <Notes>0</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Organic</vt:lpstr>
      <vt:lpstr>MATH 3215 Section C – Poker Project Presentation</vt:lpstr>
      <vt:lpstr>Introduction</vt:lpstr>
      <vt:lpstr>Probability of Getting Each Poker Hand</vt:lpstr>
      <vt:lpstr>PowerPoint Presentation</vt:lpstr>
      <vt:lpstr>Probability of Getting a Better Poker hand than your opponent</vt:lpstr>
      <vt:lpstr>Royal Flush</vt:lpstr>
      <vt:lpstr>Straight Flush</vt:lpstr>
      <vt:lpstr>Four of a Kind</vt:lpstr>
      <vt:lpstr>Full House</vt:lpstr>
      <vt:lpstr>Flush</vt:lpstr>
      <vt:lpstr>Straight</vt:lpstr>
      <vt:lpstr>Three of a Kind</vt:lpstr>
      <vt:lpstr>Two Pair</vt:lpstr>
      <vt:lpstr>One Pair</vt:lpstr>
      <vt:lpstr>No Pair</vt:lpstr>
      <vt:lpstr>Table of Probabilities</vt:lpstr>
      <vt:lpstr>Table of Probabilities (without ties)</vt:lpstr>
      <vt:lpstr>Optimal Betting Strategy (one opponent)</vt:lpstr>
      <vt:lpstr>What if there is more than one opponent?</vt:lpstr>
      <vt:lpstr>Table of Probabilities (without ties/two opponents)</vt:lpstr>
      <vt:lpstr>Table of Probabilities (without ties/three opponents)</vt:lpstr>
      <vt:lpstr>Optimal Betting Strategy (multiple opponents)</vt:lpstr>
      <vt:lpstr>What are the general odds of winning?</vt:lpstr>
      <vt:lpstr>PowerPoint Presentation</vt:lpstr>
      <vt:lpstr>Can Poker be profitable over many games?  Part 1</vt:lpstr>
      <vt:lpstr>Can Poker be profitable over many games?  Part 2</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120</cp:revision>
  <dcterms:created xsi:type="dcterms:W3CDTF">2023-11-08T01:28:46Z</dcterms:created>
  <dcterms:modified xsi:type="dcterms:W3CDTF">2023-11-23T02:45:47Z</dcterms:modified>
</cp:coreProperties>
</file>